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4"/>
  </p:notesMasterIdLst>
  <p:sldIdLst>
    <p:sldId id="256" r:id="rId2"/>
    <p:sldId id="353" r:id="rId3"/>
    <p:sldId id="426" r:id="rId4"/>
    <p:sldId id="340" r:id="rId5"/>
    <p:sldId id="343" r:id="rId6"/>
    <p:sldId id="403" r:id="rId7"/>
    <p:sldId id="349" r:id="rId8"/>
    <p:sldId id="350" r:id="rId9"/>
    <p:sldId id="290" r:id="rId10"/>
    <p:sldId id="404" r:id="rId11"/>
    <p:sldId id="427" r:id="rId12"/>
    <p:sldId id="294" r:id="rId13"/>
    <p:sldId id="295" r:id="rId14"/>
    <p:sldId id="354" r:id="rId15"/>
    <p:sldId id="377" r:id="rId16"/>
    <p:sldId id="425" r:id="rId17"/>
    <p:sldId id="407" r:id="rId18"/>
    <p:sldId id="408" r:id="rId19"/>
    <p:sldId id="409" r:id="rId20"/>
    <p:sldId id="410" r:id="rId21"/>
    <p:sldId id="411" r:id="rId22"/>
    <p:sldId id="412" r:id="rId23"/>
    <p:sldId id="413" r:id="rId24"/>
    <p:sldId id="414" r:id="rId25"/>
    <p:sldId id="415" r:id="rId26"/>
    <p:sldId id="416" r:id="rId27"/>
    <p:sldId id="417" r:id="rId28"/>
    <p:sldId id="398" r:id="rId29"/>
    <p:sldId id="399" r:id="rId30"/>
    <p:sldId id="400" r:id="rId31"/>
    <p:sldId id="401" r:id="rId32"/>
    <p:sldId id="402" r:id="rId3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08FB837D-C827-4EFA-A057-4D05807E0F7C}" styleName="Style à thème 1 - Accentuation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38" y="45"/>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829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CA"/>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C6B2997-162B-49C0-8F14-B2E842FE96F9}" type="datetimeFigureOut">
              <a:rPr lang="fr-CA" smtClean="0"/>
              <a:t>2021-01-09</a:t>
            </a:fld>
            <a:endParaRPr lang="fr-CA"/>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CA"/>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CA"/>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BFEA4F3-C9FE-4902-84B2-4BFE98239C80}" type="slidenum">
              <a:rPr lang="fr-CA" smtClean="0"/>
              <a:t>‹N°›</a:t>
            </a:fld>
            <a:endParaRPr lang="fr-CA"/>
          </a:p>
        </p:txBody>
      </p:sp>
    </p:spTree>
    <p:extLst>
      <p:ext uri="{BB962C8B-B14F-4D97-AF65-F5344CB8AC3E}">
        <p14:creationId xmlns:p14="http://schemas.microsoft.com/office/powerpoint/2010/main" val="40053575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dirty="0">
                <a:latin typeface="Arial" panose="020B0604020202020204" pitchFamily="34" charset="0"/>
                <a:cs typeface="Arial" panose="020B0604020202020204" pitchFamily="34" charset="0"/>
              </a:rPr>
              <a:t>Ce principe impose de respecter toute personne, même si elle n’est pas en mesure d’exercer ces capacités et de respecter les capacités décisionnelles d ’une personne autonome.</a:t>
            </a:r>
          </a:p>
          <a:p>
            <a:endParaRPr lang="fr-FR" dirty="0"/>
          </a:p>
        </p:txBody>
      </p:sp>
      <p:sp>
        <p:nvSpPr>
          <p:cNvPr id="4" name="Espace réservé du numéro de diapositive 3"/>
          <p:cNvSpPr>
            <a:spLocks noGrp="1"/>
          </p:cNvSpPr>
          <p:nvPr>
            <p:ph type="sldNum" sz="quarter" idx="10"/>
          </p:nvPr>
        </p:nvSpPr>
        <p:spPr/>
        <p:txBody>
          <a:bodyPr/>
          <a:lstStyle/>
          <a:p>
            <a:fld id="{1BFEA4F3-C9FE-4902-84B2-4BFE98239C80}" type="slidenum">
              <a:rPr lang="fr-CA" smtClean="0"/>
              <a:t>2</a:t>
            </a:fld>
            <a:endParaRPr lang="fr-CA"/>
          </a:p>
        </p:txBody>
      </p:sp>
    </p:spTree>
    <p:extLst>
      <p:ext uri="{BB962C8B-B14F-4D97-AF65-F5344CB8AC3E}">
        <p14:creationId xmlns:p14="http://schemas.microsoft.com/office/powerpoint/2010/main" val="7521690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a:t>Importance de la communication, présence vraie, congruence. </a:t>
            </a:r>
            <a:r>
              <a:rPr lang="fr-CA" dirty="0" err="1"/>
              <a:t>Röle</a:t>
            </a:r>
            <a:r>
              <a:rPr lang="fr-CA" dirty="0"/>
              <a:t> d’</a:t>
            </a:r>
            <a:r>
              <a:rPr lang="fr-CA" dirty="0" err="1"/>
              <a:t>advocacy</a:t>
            </a:r>
            <a:r>
              <a:rPr lang="fr-CA" dirty="0"/>
              <a:t> de l’infirmière au nom du bien-être des personnes qui sont touchées par la décision</a:t>
            </a:r>
            <a:endParaRPr lang="fr-FR" dirty="0"/>
          </a:p>
        </p:txBody>
      </p:sp>
      <p:sp>
        <p:nvSpPr>
          <p:cNvPr id="4" name="Espace réservé du numéro de diapositive 3"/>
          <p:cNvSpPr>
            <a:spLocks noGrp="1"/>
          </p:cNvSpPr>
          <p:nvPr>
            <p:ph type="sldNum" sz="quarter" idx="10"/>
          </p:nvPr>
        </p:nvSpPr>
        <p:spPr/>
        <p:txBody>
          <a:bodyPr/>
          <a:lstStyle/>
          <a:p>
            <a:fld id="{1BFEA4F3-C9FE-4902-84B2-4BFE98239C80}" type="slidenum">
              <a:rPr lang="fr-CA" smtClean="0"/>
              <a:t>20</a:t>
            </a:fld>
            <a:endParaRPr lang="fr-CA"/>
          </a:p>
        </p:txBody>
      </p:sp>
    </p:spTree>
    <p:extLst>
      <p:ext uri="{BB962C8B-B14F-4D97-AF65-F5344CB8AC3E}">
        <p14:creationId xmlns:p14="http://schemas.microsoft.com/office/powerpoint/2010/main" val="11997171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Espace réservé de l'image des diapositives 1">
            <a:extLst>
              <a:ext uri="{FF2B5EF4-FFF2-40B4-BE49-F238E27FC236}">
                <a16:creationId xmlns:a16="http://schemas.microsoft.com/office/drawing/2014/main" id="{2B9AE072-FD0E-47AF-BAB0-AC51E1576FE7}"/>
              </a:ext>
            </a:extLst>
          </p:cNvPr>
          <p:cNvSpPr>
            <a:spLocks noGrp="1" noRot="1" noChangeAspect="1" noTextEdit="1"/>
          </p:cNvSpPr>
          <p:nvPr>
            <p:ph type="sldImg"/>
          </p:nvPr>
        </p:nvSpPr>
        <p:spPr>
          <a:ln/>
        </p:spPr>
      </p:sp>
      <p:sp>
        <p:nvSpPr>
          <p:cNvPr id="145411" name="Espace réservé des notes 2">
            <a:extLst>
              <a:ext uri="{FF2B5EF4-FFF2-40B4-BE49-F238E27FC236}">
                <a16:creationId xmlns:a16="http://schemas.microsoft.com/office/drawing/2014/main" id="{B6C17C45-F244-4CB8-8B28-702C6BFE61B4}"/>
              </a:ext>
            </a:extLst>
          </p:cNvPr>
          <p:cNvSpPr>
            <a:spLocks noGrp="1"/>
          </p:cNvSpPr>
          <p:nvPr>
            <p:ph type="body" idx="1"/>
          </p:nvPr>
        </p:nvSpPr>
        <p:spPr>
          <a:noFill/>
        </p:spPr>
        <p:txBody>
          <a:bodyPr/>
          <a:lstStyle/>
          <a:p>
            <a:r>
              <a:rPr lang="fr-CA" altLang="fr-FR">
                <a:latin typeface="Arial" panose="020B0604020202020204" pitchFamily="34" charset="0"/>
              </a:rPr>
              <a:t>À remarquer: on ne fournit toutes les options possibles mais celles qui sont appropriées à la situation clinique et psycho-sociale. Se rappeler  que les personnes aptes ont droit de refus mais n’ont pas le droit de d’obtenir une option qui n’est pas recommandée par l’équipe de soin, qui peut causer du tort au patient ou qui va à l’encontre du code de déontologie des soignants.</a:t>
            </a:r>
            <a:endParaRPr lang="fr-FR" altLang="fr-FR">
              <a:latin typeface="Arial" panose="020B0604020202020204" pitchFamily="34" charset="0"/>
            </a:endParaRPr>
          </a:p>
        </p:txBody>
      </p:sp>
      <p:sp>
        <p:nvSpPr>
          <p:cNvPr id="145412" name="Espace réservé du numéro de diapositive 3">
            <a:extLst>
              <a:ext uri="{FF2B5EF4-FFF2-40B4-BE49-F238E27FC236}">
                <a16:creationId xmlns:a16="http://schemas.microsoft.com/office/drawing/2014/main" id="{CD400C28-8E7A-49E8-840A-A86CD87F27B7}"/>
              </a:ext>
            </a:extLst>
          </p:cNvPr>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C76025F-E7CB-4529-AC5C-12A2EF27D8CF}" type="slidenum">
              <a:rPr lang="fr-CA" altLang="fr-FR" smtClean="0"/>
              <a:pPr/>
              <a:t>21</a:t>
            </a:fld>
            <a:endParaRPr lang="fr-CA" altLang="fr-FR"/>
          </a:p>
        </p:txBody>
      </p:sp>
    </p:spTree>
    <p:extLst>
      <p:ext uri="{BB962C8B-B14F-4D97-AF65-F5344CB8AC3E}">
        <p14:creationId xmlns:p14="http://schemas.microsoft.com/office/powerpoint/2010/main" val="8371450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sz="1200" dirty="0"/>
              <a:t>Repères empiriques: Étape 1-2-3-7</a:t>
            </a:r>
          </a:p>
          <a:p>
            <a:r>
              <a:rPr lang="fr-CA" sz="1200" dirty="0"/>
              <a:t>Repères déontologiques: Étape 5-6-7</a:t>
            </a:r>
          </a:p>
          <a:p>
            <a:r>
              <a:rPr lang="fr-CA" sz="1200" dirty="0"/>
              <a:t>Repères procéduraux: 4-7-8</a:t>
            </a:r>
            <a:endParaRPr lang="fr-FR" sz="1200" dirty="0"/>
          </a:p>
          <a:p>
            <a:endParaRPr lang="fr-FR" dirty="0"/>
          </a:p>
        </p:txBody>
      </p:sp>
      <p:sp>
        <p:nvSpPr>
          <p:cNvPr id="4" name="Espace réservé du numéro de diapositive 3"/>
          <p:cNvSpPr>
            <a:spLocks noGrp="1"/>
          </p:cNvSpPr>
          <p:nvPr>
            <p:ph type="sldNum" sz="quarter" idx="10"/>
          </p:nvPr>
        </p:nvSpPr>
        <p:spPr/>
        <p:txBody>
          <a:bodyPr/>
          <a:lstStyle/>
          <a:p>
            <a:fld id="{1BFEA4F3-C9FE-4902-84B2-4BFE98239C80}" type="slidenum">
              <a:rPr lang="fr-CA" smtClean="0"/>
              <a:t>27</a:t>
            </a:fld>
            <a:endParaRPr lang="fr-CA"/>
          </a:p>
        </p:txBody>
      </p:sp>
    </p:spTree>
    <p:extLst>
      <p:ext uri="{BB962C8B-B14F-4D97-AF65-F5344CB8AC3E}">
        <p14:creationId xmlns:p14="http://schemas.microsoft.com/office/powerpoint/2010/main" val="28701885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a:t>Des personnes peuvent être aptes à décider pour elles-mêmes même si elles sont atteintes de problèmes de santé mentale en autant qu’elles répondent positivement aux critères. Certains auteurs ont publiés des outils spécifiques pour évaluer l’aptitude. Voir Albert-Prévost</a:t>
            </a:r>
            <a:endParaRPr lang="fr-FR" dirty="0"/>
          </a:p>
        </p:txBody>
      </p:sp>
      <p:sp>
        <p:nvSpPr>
          <p:cNvPr id="4" name="Espace réservé du numéro de diapositive 3"/>
          <p:cNvSpPr>
            <a:spLocks noGrp="1"/>
          </p:cNvSpPr>
          <p:nvPr>
            <p:ph type="sldNum" sz="quarter" idx="10"/>
          </p:nvPr>
        </p:nvSpPr>
        <p:spPr/>
        <p:txBody>
          <a:bodyPr/>
          <a:lstStyle/>
          <a:p>
            <a:fld id="{1BFEA4F3-C9FE-4902-84B2-4BFE98239C80}" type="slidenum">
              <a:rPr lang="fr-CA" smtClean="0"/>
              <a:t>4</a:t>
            </a:fld>
            <a:endParaRPr lang="fr-CA"/>
          </a:p>
        </p:txBody>
      </p:sp>
    </p:spTree>
    <p:extLst>
      <p:ext uri="{BB962C8B-B14F-4D97-AF65-F5344CB8AC3E}">
        <p14:creationId xmlns:p14="http://schemas.microsoft.com/office/powerpoint/2010/main" val="31723020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a:t>Mandat, NIM. Si communication orale avec une infirmière: importance des notes</a:t>
            </a:r>
            <a:endParaRPr lang="fr-FR" dirty="0"/>
          </a:p>
        </p:txBody>
      </p:sp>
      <p:sp>
        <p:nvSpPr>
          <p:cNvPr id="4" name="Espace réservé du numéro de diapositive 3"/>
          <p:cNvSpPr>
            <a:spLocks noGrp="1"/>
          </p:cNvSpPr>
          <p:nvPr>
            <p:ph type="sldNum" sz="quarter" idx="10"/>
          </p:nvPr>
        </p:nvSpPr>
        <p:spPr/>
        <p:txBody>
          <a:bodyPr/>
          <a:lstStyle/>
          <a:p>
            <a:fld id="{1BFEA4F3-C9FE-4902-84B2-4BFE98239C80}" type="slidenum">
              <a:rPr lang="fr-CA" smtClean="0"/>
              <a:t>5</a:t>
            </a:fld>
            <a:endParaRPr lang="fr-CA"/>
          </a:p>
        </p:txBody>
      </p:sp>
    </p:spTree>
    <p:extLst>
      <p:ext uri="{BB962C8B-B14F-4D97-AF65-F5344CB8AC3E}">
        <p14:creationId xmlns:p14="http://schemas.microsoft.com/office/powerpoint/2010/main" val="34187574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34852" indent="-282635" eaLnBrk="0" hangingPunct="0">
              <a:defRPr>
                <a:solidFill>
                  <a:schemeClr val="tx1"/>
                </a:solidFill>
                <a:latin typeface="Arial" charset="0"/>
              </a:defRPr>
            </a:lvl2pPr>
            <a:lvl3pPr marL="1130541" indent="-226108" eaLnBrk="0" hangingPunct="0">
              <a:defRPr>
                <a:solidFill>
                  <a:schemeClr val="tx1"/>
                </a:solidFill>
                <a:latin typeface="Arial" charset="0"/>
              </a:defRPr>
            </a:lvl3pPr>
            <a:lvl4pPr marL="1582758" indent="-226108" eaLnBrk="0" hangingPunct="0">
              <a:defRPr>
                <a:solidFill>
                  <a:schemeClr val="tx1"/>
                </a:solidFill>
                <a:latin typeface="Arial" charset="0"/>
              </a:defRPr>
            </a:lvl4pPr>
            <a:lvl5pPr marL="2034974" indent="-226108" eaLnBrk="0" hangingPunct="0">
              <a:defRPr>
                <a:solidFill>
                  <a:schemeClr val="tx1"/>
                </a:solidFill>
                <a:latin typeface="Arial" charset="0"/>
              </a:defRPr>
            </a:lvl5pPr>
            <a:lvl6pPr marL="2487191" indent="-226108" eaLnBrk="0" fontAlgn="base" hangingPunct="0">
              <a:spcBef>
                <a:spcPct val="0"/>
              </a:spcBef>
              <a:spcAft>
                <a:spcPct val="0"/>
              </a:spcAft>
              <a:defRPr>
                <a:solidFill>
                  <a:schemeClr val="tx1"/>
                </a:solidFill>
                <a:latin typeface="Arial" charset="0"/>
              </a:defRPr>
            </a:lvl6pPr>
            <a:lvl7pPr marL="2939407" indent="-226108" eaLnBrk="0" fontAlgn="base" hangingPunct="0">
              <a:spcBef>
                <a:spcPct val="0"/>
              </a:spcBef>
              <a:spcAft>
                <a:spcPct val="0"/>
              </a:spcAft>
              <a:defRPr>
                <a:solidFill>
                  <a:schemeClr val="tx1"/>
                </a:solidFill>
                <a:latin typeface="Arial" charset="0"/>
              </a:defRPr>
            </a:lvl7pPr>
            <a:lvl8pPr marL="3391624" indent="-226108" eaLnBrk="0" fontAlgn="base" hangingPunct="0">
              <a:spcBef>
                <a:spcPct val="0"/>
              </a:spcBef>
              <a:spcAft>
                <a:spcPct val="0"/>
              </a:spcAft>
              <a:defRPr>
                <a:solidFill>
                  <a:schemeClr val="tx1"/>
                </a:solidFill>
                <a:latin typeface="Arial" charset="0"/>
              </a:defRPr>
            </a:lvl8pPr>
            <a:lvl9pPr marL="3843840" indent="-226108" eaLnBrk="0" fontAlgn="base" hangingPunct="0">
              <a:spcBef>
                <a:spcPct val="0"/>
              </a:spcBef>
              <a:spcAft>
                <a:spcPct val="0"/>
              </a:spcAft>
              <a:defRPr>
                <a:solidFill>
                  <a:schemeClr val="tx1"/>
                </a:solidFill>
                <a:latin typeface="Arial" charset="0"/>
              </a:defRPr>
            </a:lvl9pPr>
          </a:lstStyle>
          <a:p>
            <a:pPr eaLnBrk="1" hangingPunct="1"/>
            <a:fld id="{1C603B9B-A774-4442-8BB7-F7E6E234D440}" type="slidenum">
              <a:rPr lang="fr-CA"/>
              <a:pPr eaLnBrk="1" hangingPunct="1"/>
              <a:t>9</a:t>
            </a:fld>
            <a:endParaRPr lang="fr-CA"/>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xfrm>
            <a:off x="914400" y="4344025"/>
            <a:ext cx="5029200" cy="4114488"/>
          </a:xfrm>
          <a:noFill/>
        </p:spPr>
        <p:txBody>
          <a:bodyPr/>
          <a:lstStyle/>
          <a:p>
            <a:pPr eaLnBrk="1" hangingPunct="1"/>
            <a:r>
              <a:rPr lang="fr-CA" dirty="0"/>
              <a:t>Définition du plus grand besoin: celui qui menace la vie à court terme. Règles basées sur la finalité du soin, évaluation des besoins et non sur des caractéristiques non pertinentes comme les habitudes de vie, des caractéristiques sexuelles,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err="1"/>
              <a:t>Caractristiques</a:t>
            </a:r>
            <a:r>
              <a:rPr lang="fr-CA" dirty="0"/>
              <a:t> qui n’ont rien à voir avec les buts de soin et la santé de la personne</a:t>
            </a:r>
            <a:endParaRPr lang="fr-FR" dirty="0"/>
          </a:p>
        </p:txBody>
      </p:sp>
      <p:sp>
        <p:nvSpPr>
          <p:cNvPr id="4" name="Espace réservé du numéro de diapositive 3"/>
          <p:cNvSpPr>
            <a:spLocks noGrp="1"/>
          </p:cNvSpPr>
          <p:nvPr>
            <p:ph type="sldNum" sz="quarter" idx="10"/>
          </p:nvPr>
        </p:nvSpPr>
        <p:spPr/>
        <p:txBody>
          <a:bodyPr/>
          <a:lstStyle/>
          <a:p>
            <a:fld id="{1BFEA4F3-C9FE-4902-84B2-4BFE98239C80}" type="slidenum">
              <a:rPr lang="fr-CA" smtClean="0"/>
              <a:t>10</a:t>
            </a:fld>
            <a:endParaRPr lang="fr-CA"/>
          </a:p>
        </p:txBody>
      </p:sp>
    </p:spTree>
    <p:extLst>
      <p:ext uri="{BB962C8B-B14F-4D97-AF65-F5344CB8AC3E}">
        <p14:creationId xmlns:p14="http://schemas.microsoft.com/office/powerpoint/2010/main" val="1183558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sz="1200" dirty="0"/>
              <a:t>Le principe d’équité peut aussi entrer en conflit avec le principe de bienfaisance.</a:t>
            </a:r>
            <a:endParaRPr lang="fr-FR" dirty="0"/>
          </a:p>
        </p:txBody>
      </p:sp>
      <p:sp>
        <p:nvSpPr>
          <p:cNvPr id="4" name="Espace réservé du numéro de diapositive 3"/>
          <p:cNvSpPr>
            <a:spLocks noGrp="1"/>
          </p:cNvSpPr>
          <p:nvPr>
            <p:ph type="sldNum" sz="quarter" idx="10"/>
          </p:nvPr>
        </p:nvSpPr>
        <p:spPr/>
        <p:txBody>
          <a:bodyPr/>
          <a:lstStyle/>
          <a:p>
            <a:fld id="{1BFEA4F3-C9FE-4902-84B2-4BFE98239C80}" type="slidenum">
              <a:rPr lang="fr-CA" smtClean="0"/>
              <a:t>13</a:t>
            </a:fld>
            <a:endParaRPr lang="fr-CA"/>
          </a:p>
        </p:txBody>
      </p:sp>
    </p:spTree>
    <p:extLst>
      <p:ext uri="{BB962C8B-B14F-4D97-AF65-F5344CB8AC3E}">
        <p14:creationId xmlns:p14="http://schemas.microsoft.com/office/powerpoint/2010/main" val="12182624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sz="1200" dirty="0"/>
              <a:t>Repères empiriques: Étape 1-2-3-7</a:t>
            </a:r>
          </a:p>
          <a:p>
            <a:r>
              <a:rPr lang="fr-CA" sz="1200" dirty="0"/>
              <a:t>Repères déontologiques: Étape 5-6-7</a:t>
            </a:r>
          </a:p>
          <a:p>
            <a:r>
              <a:rPr lang="fr-CA" sz="1200" dirty="0"/>
              <a:t>Repères procéduraux: 4-7-8</a:t>
            </a:r>
            <a:endParaRPr lang="fr-FR" sz="1200" dirty="0"/>
          </a:p>
          <a:p>
            <a:r>
              <a:rPr lang="fr-CA" dirty="0"/>
              <a:t>L’application est faite ici pour l’éthique clinique</a:t>
            </a:r>
            <a:endParaRPr lang="fr-FR" dirty="0"/>
          </a:p>
        </p:txBody>
      </p:sp>
      <p:sp>
        <p:nvSpPr>
          <p:cNvPr id="4" name="Espace réservé du numéro de diapositive 3"/>
          <p:cNvSpPr>
            <a:spLocks noGrp="1"/>
          </p:cNvSpPr>
          <p:nvPr>
            <p:ph type="sldNum" sz="quarter" idx="10"/>
          </p:nvPr>
        </p:nvSpPr>
        <p:spPr/>
        <p:txBody>
          <a:bodyPr/>
          <a:lstStyle/>
          <a:p>
            <a:fld id="{1BFEA4F3-C9FE-4902-84B2-4BFE98239C80}" type="slidenum">
              <a:rPr lang="fr-CA" smtClean="0"/>
              <a:t>16</a:t>
            </a:fld>
            <a:endParaRPr lang="fr-CA"/>
          </a:p>
        </p:txBody>
      </p:sp>
    </p:spTree>
    <p:extLst>
      <p:ext uri="{BB962C8B-B14F-4D97-AF65-F5344CB8AC3E}">
        <p14:creationId xmlns:p14="http://schemas.microsoft.com/office/powerpoint/2010/main" val="22945308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a:t>Constructivisme</a:t>
            </a:r>
            <a:endParaRPr lang="fr-FR" dirty="0"/>
          </a:p>
        </p:txBody>
      </p:sp>
      <p:sp>
        <p:nvSpPr>
          <p:cNvPr id="4" name="Espace réservé du numéro de diapositive 3"/>
          <p:cNvSpPr>
            <a:spLocks noGrp="1"/>
          </p:cNvSpPr>
          <p:nvPr>
            <p:ph type="sldNum" sz="quarter" idx="10"/>
          </p:nvPr>
        </p:nvSpPr>
        <p:spPr/>
        <p:txBody>
          <a:bodyPr/>
          <a:lstStyle/>
          <a:p>
            <a:fld id="{1BFEA4F3-C9FE-4902-84B2-4BFE98239C80}" type="slidenum">
              <a:rPr lang="fr-CA" smtClean="0"/>
              <a:t>17</a:t>
            </a:fld>
            <a:endParaRPr lang="fr-CA"/>
          </a:p>
        </p:txBody>
      </p:sp>
    </p:spTree>
    <p:extLst>
      <p:ext uri="{BB962C8B-B14F-4D97-AF65-F5344CB8AC3E}">
        <p14:creationId xmlns:p14="http://schemas.microsoft.com/office/powerpoint/2010/main" val="8445378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a:t>Condition: mettre en place des rencontres d’équipe pour discuter du problème</a:t>
            </a:r>
            <a:endParaRPr lang="fr-FR" dirty="0"/>
          </a:p>
        </p:txBody>
      </p:sp>
      <p:sp>
        <p:nvSpPr>
          <p:cNvPr id="4" name="Espace réservé du numéro de diapositive 3"/>
          <p:cNvSpPr>
            <a:spLocks noGrp="1"/>
          </p:cNvSpPr>
          <p:nvPr>
            <p:ph type="sldNum" sz="quarter" idx="10"/>
          </p:nvPr>
        </p:nvSpPr>
        <p:spPr/>
        <p:txBody>
          <a:bodyPr/>
          <a:lstStyle/>
          <a:p>
            <a:fld id="{1BFEA4F3-C9FE-4902-84B2-4BFE98239C80}" type="slidenum">
              <a:rPr lang="fr-CA" smtClean="0"/>
              <a:t>18</a:t>
            </a:fld>
            <a:endParaRPr lang="fr-CA"/>
          </a:p>
        </p:txBody>
      </p:sp>
    </p:spTree>
    <p:extLst>
      <p:ext uri="{BB962C8B-B14F-4D97-AF65-F5344CB8AC3E}">
        <p14:creationId xmlns:p14="http://schemas.microsoft.com/office/powerpoint/2010/main" val="268271006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pic>
        <p:nvPicPr>
          <p:cNvPr id="62" name="Picture 2" descr="\\DROBO-FS\QuickDrops\JB\PPTX NG\Droplets\LightingOverlay.png"/>
          <p:cNvPicPr>
            <a:picLocks noChangeAspect="1" noChangeArrowheads="1"/>
          </p:cNvPicPr>
          <p:nvPr/>
        </p:nvPicPr>
        <p:blipFill>
          <a:blip r:embed="rId2">
            <a:alphaModFix amt="30000"/>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66" name="Group 65"/>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67"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68"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9"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0"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71"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2"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3"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4"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5"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6"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7"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8"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9"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0"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1"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2"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3"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4"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5"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6"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7"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8"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9"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0"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1"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2"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3"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4"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5"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96"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7"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8"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9"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0"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1"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2"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3"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4"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5"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6"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7"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08"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9"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0"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1"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2"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3"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4"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5"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6"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7"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8"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9"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0"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900238" y="1122363"/>
            <a:ext cx="6593681" cy="2387600"/>
          </a:xfrm>
        </p:spPr>
        <p:txBody>
          <a:bodyPr anchor="b">
            <a:normAutofit/>
          </a:bodyPr>
          <a:lstStyle>
            <a:lvl1pPr algn="l">
              <a:defRPr sz="4800"/>
            </a:lvl1pPr>
          </a:lstStyle>
          <a:p>
            <a:r>
              <a:rPr lang="fr-FR"/>
              <a:t>Modifiez le style du titre</a:t>
            </a:r>
            <a:endParaRPr lang="en-US" dirty="0"/>
          </a:p>
        </p:txBody>
      </p:sp>
      <p:sp>
        <p:nvSpPr>
          <p:cNvPr id="3" name="Subtitle 2"/>
          <p:cNvSpPr>
            <a:spLocks noGrp="1"/>
          </p:cNvSpPr>
          <p:nvPr>
            <p:ph type="subTitle" idx="1"/>
          </p:nvPr>
        </p:nvSpPr>
        <p:spPr>
          <a:xfrm>
            <a:off x="1900238" y="3602038"/>
            <a:ext cx="6593681"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a:xfrm>
            <a:off x="5801052" y="5410202"/>
            <a:ext cx="2057400" cy="365125"/>
          </a:xfrm>
        </p:spPr>
        <p:txBody>
          <a:bodyPr/>
          <a:lstStyle/>
          <a:p>
            <a:fld id="{BD370579-38B6-4764-B216-400B83A3C1C3}" type="datetimeFigureOut">
              <a:rPr lang="fr-CA" smtClean="0"/>
              <a:t>2021-01-09</a:t>
            </a:fld>
            <a:endParaRPr lang="fr-CA"/>
          </a:p>
        </p:txBody>
      </p:sp>
      <p:sp>
        <p:nvSpPr>
          <p:cNvPr id="5" name="Footer Placeholder 4"/>
          <p:cNvSpPr>
            <a:spLocks noGrp="1"/>
          </p:cNvSpPr>
          <p:nvPr>
            <p:ph type="ftr" sz="quarter" idx="11"/>
          </p:nvPr>
        </p:nvSpPr>
        <p:spPr>
          <a:xfrm>
            <a:off x="1900237" y="5410202"/>
            <a:ext cx="3843665" cy="365125"/>
          </a:xfrm>
        </p:spPr>
        <p:txBody>
          <a:bodyPr/>
          <a:lstStyle/>
          <a:p>
            <a:endParaRPr lang="fr-CA"/>
          </a:p>
        </p:txBody>
      </p:sp>
      <p:sp>
        <p:nvSpPr>
          <p:cNvPr id="6" name="Slide Number Placeholder 5"/>
          <p:cNvSpPr>
            <a:spLocks noGrp="1"/>
          </p:cNvSpPr>
          <p:nvPr>
            <p:ph type="sldNum" sz="quarter" idx="12"/>
          </p:nvPr>
        </p:nvSpPr>
        <p:spPr>
          <a:xfrm>
            <a:off x="7915603" y="5410200"/>
            <a:ext cx="578317" cy="365125"/>
          </a:xfrm>
        </p:spPr>
        <p:txBody>
          <a:bodyPr/>
          <a:lstStyle/>
          <a:p>
            <a:fld id="{E083D794-4D5A-4097-8563-DA112C1B52A7}" type="slidenum">
              <a:rPr lang="fr-CA" smtClean="0"/>
              <a:t>‹N°›</a:t>
            </a:fld>
            <a:endParaRPr lang="fr-CA"/>
          </a:p>
        </p:txBody>
      </p:sp>
    </p:spTree>
    <p:extLst>
      <p:ext uri="{BB962C8B-B14F-4D97-AF65-F5344CB8AC3E}">
        <p14:creationId xmlns:p14="http://schemas.microsoft.com/office/powerpoint/2010/main" val="28648884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56058" y="4304665"/>
            <a:ext cx="7434266" cy="819355"/>
          </a:xfrm>
        </p:spPr>
        <p:txBody>
          <a:bodyPr anchor="b">
            <a:normAutofit/>
          </a:bodyPr>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856058" y="606426"/>
            <a:ext cx="7434266" cy="3299778"/>
          </a:xfrm>
          <a:prstGeom prst="round2DiagRect">
            <a:avLst>
              <a:gd name="adj1" fmla="val 5101"/>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fr-FR"/>
              <a:t>Cliquez sur l'icône pour ajouter une image</a:t>
            </a:r>
            <a:endParaRPr lang="en-US" dirty="0"/>
          </a:p>
        </p:txBody>
      </p:sp>
      <p:sp>
        <p:nvSpPr>
          <p:cNvPr id="4" name="Text Placeholder 3"/>
          <p:cNvSpPr>
            <a:spLocks noGrp="1"/>
          </p:cNvSpPr>
          <p:nvPr>
            <p:ph type="body" sz="half" idx="2"/>
          </p:nvPr>
        </p:nvSpPr>
        <p:spPr>
          <a:xfrm>
            <a:off x="856024" y="5124020"/>
            <a:ext cx="7433144"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BD370579-38B6-4764-B216-400B83A3C1C3}" type="datetimeFigureOut">
              <a:rPr lang="fr-CA" smtClean="0"/>
              <a:t>2021-01-09</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E083D794-4D5A-4097-8563-DA112C1B52A7}" type="slidenum">
              <a:rPr lang="fr-CA" smtClean="0"/>
              <a:t>‹N°›</a:t>
            </a:fld>
            <a:endParaRPr lang="fr-CA"/>
          </a:p>
        </p:txBody>
      </p:sp>
    </p:spTree>
    <p:extLst>
      <p:ext uri="{BB962C8B-B14F-4D97-AF65-F5344CB8AC3E}">
        <p14:creationId xmlns:p14="http://schemas.microsoft.com/office/powerpoint/2010/main" val="176999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856093" y="609600"/>
            <a:ext cx="7429466" cy="3429000"/>
          </a:xfrm>
        </p:spPr>
        <p:txBody>
          <a:bodyPr anchor="ctr">
            <a:normAutofit/>
          </a:bodyPr>
          <a:lstStyle>
            <a:lvl1pPr>
              <a:defRPr sz="3600"/>
            </a:lvl1pPr>
          </a:lstStyle>
          <a:p>
            <a:r>
              <a:rPr lang="fr-FR"/>
              <a:t>Modifiez le style du titre</a:t>
            </a:r>
            <a:endParaRPr lang="en-US" dirty="0"/>
          </a:p>
        </p:txBody>
      </p:sp>
      <p:sp>
        <p:nvSpPr>
          <p:cNvPr id="4" name="Text Placeholder 3"/>
          <p:cNvSpPr>
            <a:spLocks noGrp="1"/>
          </p:cNvSpPr>
          <p:nvPr>
            <p:ph type="body" sz="half" idx="2"/>
          </p:nvPr>
        </p:nvSpPr>
        <p:spPr>
          <a:xfrm>
            <a:off x="856058" y="4419600"/>
            <a:ext cx="7428344"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BD370579-38B6-4764-B216-400B83A3C1C3}" type="datetimeFigureOut">
              <a:rPr lang="fr-CA" smtClean="0"/>
              <a:t>2021-01-09</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E083D794-4D5A-4097-8563-DA112C1B52A7}" type="slidenum">
              <a:rPr lang="fr-CA" smtClean="0"/>
              <a:t>‹N°›</a:t>
            </a:fld>
            <a:endParaRPr lang="fr-CA"/>
          </a:p>
        </p:txBody>
      </p:sp>
    </p:spTree>
    <p:extLst>
      <p:ext uri="{BB962C8B-B14F-4D97-AF65-F5344CB8AC3E}">
        <p14:creationId xmlns:p14="http://schemas.microsoft.com/office/powerpoint/2010/main" val="28622743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084659" y="609600"/>
            <a:ext cx="6977064" cy="2748429"/>
          </a:xfrm>
        </p:spPr>
        <p:txBody>
          <a:bodyPr anchor="ctr">
            <a:normAutofit/>
          </a:bodyPr>
          <a:lstStyle>
            <a:lvl1pPr>
              <a:defRPr sz="3600"/>
            </a:lvl1pPr>
          </a:lstStyle>
          <a:p>
            <a:r>
              <a:rPr lang="fr-FR"/>
              <a:t>Modifiez le style du titre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4" name="Text Placeholder 3"/>
          <p:cNvSpPr>
            <a:spLocks noGrp="1"/>
          </p:cNvSpPr>
          <p:nvPr>
            <p:ph type="body" sz="half" idx="2"/>
          </p:nvPr>
        </p:nvSpPr>
        <p:spPr>
          <a:xfrm>
            <a:off x="856058" y="4309919"/>
            <a:ext cx="74295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BD370579-38B6-4764-B216-400B83A3C1C3}" type="datetimeFigureOut">
              <a:rPr lang="fr-CA" smtClean="0"/>
              <a:t>2021-01-09</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E083D794-4D5A-4097-8563-DA112C1B52A7}" type="slidenum">
              <a:rPr lang="fr-CA" smtClean="0"/>
              <a:t>‹N°›</a:t>
            </a:fld>
            <a:endParaRPr lang="fr-CA"/>
          </a:p>
        </p:txBody>
      </p:sp>
      <p:sp>
        <p:nvSpPr>
          <p:cNvPr id="52" name="TextBox 51"/>
          <p:cNvSpPr txBox="1"/>
          <p:nvPr/>
        </p:nvSpPr>
        <p:spPr>
          <a:xfrm>
            <a:off x="696579" y="718458"/>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53" name="TextBox 52"/>
          <p:cNvSpPr txBox="1"/>
          <p:nvPr/>
        </p:nvSpPr>
        <p:spPr>
          <a:xfrm>
            <a:off x="7817473" y="2764972"/>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Tree>
    <p:extLst>
      <p:ext uri="{BB962C8B-B14F-4D97-AF65-F5344CB8AC3E}">
        <p14:creationId xmlns:p14="http://schemas.microsoft.com/office/powerpoint/2010/main" val="6527442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856058" y="2134042"/>
            <a:ext cx="7429501" cy="2511835"/>
          </a:xfrm>
        </p:spPr>
        <p:txBody>
          <a:bodyPr anchor="b">
            <a:normAutofit/>
          </a:bodyPr>
          <a:lstStyle>
            <a:lvl1pPr>
              <a:defRPr sz="3600"/>
            </a:lvl1pPr>
          </a:lstStyle>
          <a:p>
            <a:r>
              <a:rPr lang="fr-FR"/>
              <a:t>Modifiez le style du titre</a:t>
            </a:r>
            <a:endParaRPr lang="en-US" dirty="0"/>
          </a:p>
        </p:txBody>
      </p:sp>
      <p:sp>
        <p:nvSpPr>
          <p:cNvPr id="4" name="Text Placeholder 3"/>
          <p:cNvSpPr>
            <a:spLocks noGrp="1"/>
          </p:cNvSpPr>
          <p:nvPr>
            <p:ph type="body" sz="half" idx="2"/>
          </p:nvPr>
        </p:nvSpPr>
        <p:spPr>
          <a:xfrm>
            <a:off x="856023" y="4657655"/>
            <a:ext cx="7428379"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BD370579-38B6-4764-B216-400B83A3C1C3}" type="datetimeFigureOut">
              <a:rPr lang="fr-CA" smtClean="0"/>
              <a:t>2021-01-09</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E083D794-4D5A-4097-8563-DA112C1B52A7}" type="slidenum">
              <a:rPr lang="fr-CA" smtClean="0"/>
              <a:t>‹N°›</a:t>
            </a:fld>
            <a:endParaRPr lang="fr-CA"/>
          </a:p>
        </p:txBody>
      </p:sp>
    </p:spTree>
    <p:extLst>
      <p:ext uri="{BB962C8B-B14F-4D97-AF65-F5344CB8AC3E}">
        <p14:creationId xmlns:p14="http://schemas.microsoft.com/office/powerpoint/2010/main" val="8180412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15" name="Title 1"/>
          <p:cNvSpPr>
            <a:spLocks noGrp="1"/>
          </p:cNvSpPr>
          <p:nvPr>
            <p:ph type="title"/>
          </p:nvPr>
        </p:nvSpPr>
        <p:spPr>
          <a:xfrm>
            <a:off x="856060" y="609600"/>
            <a:ext cx="7429499" cy="1905000"/>
          </a:xfrm>
        </p:spPr>
        <p:txBody>
          <a:bodyPr/>
          <a:lstStyle/>
          <a:p>
            <a:r>
              <a:rPr lang="fr-FR"/>
              <a:t>Modifiez le style du titre</a:t>
            </a:r>
            <a:endParaRPr lang="en-US" dirty="0"/>
          </a:p>
        </p:txBody>
      </p:sp>
      <p:sp>
        <p:nvSpPr>
          <p:cNvPr id="7" name="Text Placeholder 2"/>
          <p:cNvSpPr>
            <a:spLocks noGrp="1"/>
          </p:cNvSpPr>
          <p:nvPr>
            <p:ph type="body" idx="1"/>
          </p:nvPr>
        </p:nvSpPr>
        <p:spPr>
          <a:xfrm>
            <a:off x="856058" y="2674463"/>
            <a:ext cx="2397674"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8" name="Text Placeholder 3"/>
          <p:cNvSpPr>
            <a:spLocks noGrp="1"/>
          </p:cNvSpPr>
          <p:nvPr>
            <p:ph type="body" sz="half" idx="15"/>
          </p:nvPr>
        </p:nvSpPr>
        <p:spPr>
          <a:xfrm>
            <a:off x="856059" y="3360263"/>
            <a:ext cx="2396432"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9" name="Text Placeholder 4"/>
          <p:cNvSpPr>
            <a:spLocks noGrp="1"/>
          </p:cNvSpPr>
          <p:nvPr>
            <p:ph type="body" sz="quarter" idx="3"/>
          </p:nvPr>
        </p:nvSpPr>
        <p:spPr>
          <a:xfrm>
            <a:off x="3386075" y="2677635"/>
            <a:ext cx="2388289"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10" name="Text Placeholder 3"/>
          <p:cNvSpPr>
            <a:spLocks noGrp="1"/>
          </p:cNvSpPr>
          <p:nvPr>
            <p:ph type="body" sz="half" idx="16"/>
          </p:nvPr>
        </p:nvSpPr>
        <p:spPr>
          <a:xfrm>
            <a:off x="3386075" y="3363435"/>
            <a:ext cx="238895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11" name="Text Placeholder 4"/>
          <p:cNvSpPr>
            <a:spLocks noGrp="1"/>
          </p:cNvSpPr>
          <p:nvPr>
            <p:ph type="body" sz="quarter" idx="13"/>
          </p:nvPr>
        </p:nvSpPr>
        <p:spPr>
          <a:xfrm>
            <a:off x="5889332" y="2674463"/>
            <a:ext cx="2396226"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12" name="Text Placeholder 3"/>
          <p:cNvSpPr>
            <a:spLocks noGrp="1"/>
          </p:cNvSpPr>
          <p:nvPr>
            <p:ph type="body" sz="half" idx="17"/>
          </p:nvPr>
        </p:nvSpPr>
        <p:spPr>
          <a:xfrm>
            <a:off x="5889332" y="3360263"/>
            <a:ext cx="2396226"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3" name="Date Placeholder 2"/>
          <p:cNvSpPr>
            <a:spLocks noGrp="1"/>
          </p:cNvSpPr>
          <p:nvPr>
            <p:ph type="dt" sz="half" idx="10"/>
          </p:nvPr>
        </p:nvSpPr>
        <p:spPr/>
        <p:txBody>
          <a:bodyPr/>
          <a:lstStyle/>
          <a:p>
            <a:fld id="{BD370579-38B6-4764-B216-400B83A3C1C3}" type="datetimeFigureOut">
              <a:rPr lang="fr-CA" smtClean="0"/>
              <a:t>2021-01-09</a:t>
            </a:fld>
            <a:endParaRPr lang="fr-CA"/>
          </a:p>
        </p:txBody>
      </p:sp>
      <p:sp>
        <p:nvSpPr>
          <p:cNvPr id="4" name="Footer Placeholder 3"/>
          <p:cNvSpPr>
            <a:spLocks noGrp="1"/>
          </p:cNvSpPr>
          <p:nvPr>
            <p:ph type="ftr" sz="quarter" idx="11"/>
          </p:nvPr>
        </p:nvSpPr>
        <p:spPr/>
        <p:txBody>
          <a:bodyPr/>
          <a:lstStyle/>
          <a:p>
            <a:endParaRPr lang="fr-CA"/>
          </a:p>
        </p:txBody>
      </p:sp>
      <p:sp>
        <p:nvSpPr>
          <p:cNvPr id="5" name="Slide Number Placeholder 4"/>
          <p:cNvSpPr>
            <a:spLocks noGrp="1"/>
          </p:cNvSpPr>
          <p:nvPr>
            <p:ph type="sldNum" sz="quarter" idx="12"/>
          </p:nvPr>
        </p:nvSpPr>
        <p:spPr/>
        <p:txBody>
          <a:bodyPr/>
          <a:lstStyle/>
          <a:p>
            <a:fld id="{E083D794-4D5A-4097-8563-DA112C1B52A7}" type="slidenum">
              <a:rPr lang="fr-CA" smtClean="0"/>
              <a:t>‹N°›</a:t>
            </a:fld>
            <a:endParaRPr lang="fr-CA"/>
          </a:p>
        </p:txBody>
      </p:sp>
    </p:spTree>
    <p:extLst>
      <p:ext uri="{BB962C8B-B14F-4D97-AF65-F5344CB8AC3E}">
        <p14:creationId xmlns:p14="http://schemas.microsoft.com/office/powerpoint/2010/main" val="23917802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30" name="Title 1"/>
          <p:cNvSpPr>
            <a:spLocks noGrp="1"/>
          </p:cNvSpPr>
          <p:nvPr>
            <p:ph type="title"/>
          </p:nvPr>
        </p:nvSpPr>
        <p:spPr>
          <a:xfrm>
            <a:off x="856059" y="609600"/>
            <a:ext cx="7429499" cy="1905000"/>
          </a:xfrm>
        </p:spPr>
        <p:txBody>
          <a:bodyPr/>
          <a:lstStyle/>
          <a:p>
            <a:r>
              <a:rPr lang="fr-FR"/>
              <a:t>Modifiez le style du titre</a:t>
            </a:r>
            <a:endParaRPr lang="en-US" dirty="0"/>
          </a:p>
        </p:txBody>
      </p:sp>
      <p:sp>
        <p:nvSpPr>
          <p:cNvPr id="19" name="Text Placeholder 2"/>
          <p:cNvSpPr>
            <a:spLocks noGrp="1"/>
          </p:cNvSpPr>
          <p:nvPr>
            <p:ph type="body" idx="1"/>
          </p:nvPr>
        </p:nvSpPr>
        <p:spPr>
          <a:xfrm>
            <a:off x="856060" y="4404596"/>
            <a:ext cx="239643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20" name="Picture Placeholder 2"/>
          <p:cNvSpPr>
            <a:spLocks noGrp="1" noChangeAspect="1"/>
          </p:cNvSpPr>
          <p:nvPr>
            <p:ph type="pic" idx="15"/>
          </p:nvPr>
        </p:nvSpPr>
        <p:spPr>
          <a:xfrm>
            <a:off x="856060" y="2666998"/>
            <a:ext cx="239643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fr-FR"/>
              <a:t>Cliquez sur l'icône pour ajouter une image</a:t>
            </a:r>
            <a:endParaRPr lang="en-US" dirty="0"/>
          </a:p>
        </p:txBody>
      </p:sp>
      <p:sp>
        <p:nvSpPr>
          <p:cNvPr id="21" name="Text Placeholder 3"/>
          <p:cNvSpPr>
            <a:spLocks noGrp="1"/>
          </p:cNvSpPr>
          <p:nvPr>
            <p:ph type="body" sz="half" idx="18"/>
          </p:nvPr>
        </p:nvSpPr>
        <p:spPr>
          <a:xfrm>
            <a:off x="856060" y="4980859"/>
            <a:ext cx="239643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22" name="Text Placeholder 4"/>
          <p:cNvSpPr>
            <a:spLocks noGrp="1"/>
          </p:cNvSpPr>
          <p:nvPr>
            <p:ph type="body" sz="quarter" idx="3"/>
          </p:nvPr>
        </p:nvSpPr>
        <p:spPr>
          <a:xfrm>
            <a:off x="3366790" y="4404596"/>
            <a:ext cx="24003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23" name="Picture Placeholder 2"/>
          <p:cNvSpPr>
            <a:spLocks noGrp="1" noChangeAspect="1"/>
          </p:cNvSpPr>
          <p:nvPr>
            <p:ph type="pic" idx="21"/>
          </p:nvPr>
        </p:nvSpPr>
        <p:spPr>
          <a:xfrm>
            <a:off x="3366790" y="2666998"/>
            <a:ext cx="2399205"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fr-FR"/>
              <a:t>Cliquez sur l'icône pour ajouter une image</a:t>
            </a:r>
            <a:endParaRPr lang="en-US" dirty="0"/>
          </a:p>
        </p:txBody>
      </p:sp>
      <p:sp>
        <p:nvSpPr>
          <p:cNvPr id="24" name="Text Placeholder 3"/>
          <p:cNvSpPr>
            <a:spLocks noGrp="1"/>
          </p:cNvSpPr>
          <p:nvPr>
            <p:ph type="body" sz="half" idx="19"/>
          </p:nvPr>
        </p:nvSpPr>
        <p:spPr>
          <a:xfrm>
            <a:off x="3365695" y="4980857"/>
            <a:ext cx="24003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25" name="Text Placeholder 4"/>
          <p:cNvSpPr>
            <a:spLocks noGrp="1"/>
          </p:cNvSpPr>
          <p:nvPr>
            <p:ph type="body" sz="quarter" idx="13"/>
          </p:nvPr>
        </p:nvSpPr>
        <p:spPr>
          <a:xfrm>
            <a:off x="5889426" y="4404595"/>
            <a:ext cx="2393056"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26" name="Picture Placeholder 2"/>
          <p:cNvSpPr>
            <a:spLocks noGrp="1" noChangeAspect="1"/>
          </p:cNvSpPr>
          <p:nvPr>
            <p:ph type="pic" idx="22"/>
          </p:nvPr>
        </p:nvSpPr>
        <p:spPr>
          <a:xfrm>
            <a:off x="5889332" y="2666998"/>
            <a:ext cx="2396227"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fr-FR"/>
              <a:t>Cliquez sur l'icône pour ajouter une image</a:t>
            </a:r>
            <a:endParaRPr lang="en-US" dirty="0"/>
          </a:p>
        </p:txBody>
      </p:sp>
      <p:sp>
        <p:nvSpPr>
          <p:cNvPr id="27" name="Text Placeholder 3"/>
          <p:cNvSpPr>
            <a:spLocks noGrp="1"/>
          </p:cNvSpPr>
          <p:nvPr>
            <p:ph type="body" sz="half" idx="20"/>
          </p:nvPr>
        </p:nvSpPr>
        <p:spPr>
          <a:xfrm>
            <a:off x="5889332" y="4980855"/>
            <a:ext cx="2396226"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3" name="Date Placeholder 2"/>
          <p:cNvSpPr>
            <a:spLocks noGrp="1"/>
          </p:cNvSpPr>
          <p:nvPr>
            <p:ph type="dt" sz="half" idx="10"/>
          </p:nvPr>
        </p:nvSpPr>
        <p:spPr/>
        <p:txBody>
          <a:bodyPr/>
          <a:lstStyle/>
          <a:p>
            <a:fld id="{BD370579-38B6-4764-B216-400B83A3C1C3}" type="datetimeFigureOut">
              <a:rPr lang="fr-CA" smtClean="0"/>
              <a:t>2021-01-09</a:t>
            </a:fld>
            <a:endParaRPr lang="fr-CA"/>
          </a:p>
        </p:txBody>
      </p:sp>
      <p:sp>
        <p:nvSpPr>
          <p:cNvPr id="4" name="Footer Placeholder 3"/>
          <p:cNvSpPr>
            <a:spLocks noGrp="1"/>
          </p:cNvSpPr>
          <p:nvPr>
            <p:ph type="ftr" sz="quarter" idx="11"/>
          </p:nvPr>
        </p:nvSpPr>
        <p:spPr/>
        <p:txBody>
          <a:bodyPr/>
          <a:lstStyle>
            <a:lvl1pPr>
              <a:defRPr cap="all" baseline="0"/>
            </a:lvl1pPr>
          </a:lstStyle>
          <a:p>
            <a:endParaRPr lang="fr-CA"/>
          </a:p>
        </p:txBody>
      </p:sp>
      <p:sp>
        <p:nvSpPr>
          <p:cNvPr id="5" name="Slide Number Placeholder 4"/>
          <p:cNvSpPr>
            <a:spLocks noGrp="1"/>
          </p:cNvSpPr>
          <p:nvPr>
            <p:ph type="sldNum" sz="quarter" idx="12"/>
          </p:nvPr>
        </p:nvSpPr>
        <p:spPr/>
        <p:txBody>
          <a:bodyPr/>
          <a:lstStyle/>
          <a:p>
            <a:fld id="{E083D794-4D5A-4097-8563-DA112C1B52A7}" type="slidenum">
              <a:rPr lang="fr-CA" smtClean="0"/>
              <a:t>‹N°›</a:t>
            </a:fld>
            <a:endParaRPr lang="fr-CA"/>
          </a:p>
        </p:txBody>
      </p:sp>
    </p:spTree>
    <p:extLst>
      <p:ext uri="{BB962C8B-B14F-4D97-AF65-F5344CB8AC3E}">
        <p14:creationId xmlns:p14="http://schemas.microsoft.com/office/powerpoint/2010/main" val="31319904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D370579-38B6-4764-B216-400B83A3C1C3}" type="datetimeFigureOut">
              <a:rPr lang="fr-CA" smtClean="0"/>
              <a:t>2021-01-09</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E083D794-4D5A-4097-8563-DA112C1B52A7}" type="slidenum">
              <a:rPr lang="fr-CA" smtClean="0"/>
              <a:t>‹N°›</a:t>
            </a:fld>
            <a:endParaRPr lang="fr-CA"/>
          </a:p>
        </p:txBody>
      </p:sp>
    </p:spTree>
    <p:extLst>
      <p:ext uri="{BB962C8B-B14F-4D97-AF65-F5344CB8AC3E}">
        <p14:creationId xmlns:p14="http://schemas.microsoft.com/office/powerpoint/2010/main" val="20235488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1" y="609600"/>
            <a:ext cx="1503758" cy="5181601"/>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56057" y="609600"/>
            <a:ext cx="5811443" cy="5181601"/>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D370579-38B6-4764-B216-400B83A3C1C3}" type="datetimeFigureOut">
              <a:rPr lang="fr-CA" smtClean="0"/>
              <a:t>2021-01-09</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E083D794-4D5A-4097-8563-DA112C1B52A7}" type="slidenum">
              <a:rPr lang="fr-CA" smtClean="0"/>
              <a:t>‹N°›</a:t>
            </a:fld>
            <a:endParaRPr lang="fr-CA"/>
          </a:p>
        </p:txBody>
      </p:sp>
    </p:spTree>
    <p:extLst>
      <p:ext uri="{BB962C8B-B14F-4D97-AF65-F5344CB8AC3E}">
        <p14:creationId xmlns:p14="http://schemas.microsoft.com/office/powerpoint/2010/main" val="42271758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47" name="Title 1"/>
          <p:cNvSpPr>
            <a:spLocks noGrp="1"/>
          </p:cNvSpPr>
          <p:nvPr>
            <p:ph type="title"/>
          </p:nvPr>
        </p:nvSpPr>
        <p:spPr>
          <a:xfrm>
            <a:off x="856060" y="618518"/>
            <a:ext cx="7429499" cy="1478570"/>
          </a:xfrm>
        </p:spPr>
        <p:txBody>
          <a:bodyPr/>
          <a:lstStyle/>
          <a:p>
            <a:r>
              <a:rPr lang="fr-FR"/>
              <a:t>Modifiez le style du titre</a:t>
            </a:r>
            <a:endParaRPr lang="en-US" dirty="0"/>
          </a:p>
        </p:txBody>
      </p:sp>
      <p:sp>
        <p:nvSpPr>
          <p:cNvPr id="48" name="Content Placeholder 2"/>
          <p:cNvSpPr>
            <a:spLocks noGrp="1"/>
          </p:cNvSpPr>
          <p:nvPr>
            <p:ph idx="1"/>
          </p:nvPr>
        </p:nvSpPr>
        <p:spPr>
          <a:xfrm>
            <a:off x="856060" y="2249487"/>
            <a:ext cx="7429499" cy="3541714"/>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9" name="Date Placeholder 3"/>
          <p:cNvSpPr>
            <a:spLocks noGrp="1"/>
          </p:cNvSpPr>
          <p:nvPr>
            <p:ph type="dt" sz="half" idx="10"/>
          </p:nvPr>
        </p:nvSpPr>
        <p:spPr>
          <a:xfrm>
            <a:off x="5592691" y="5883277"/>
            <a:ext cx="2057400" cy="365125"/>
          </a:xfrm>
        </p:spPr>
        <p:txBody>
          <a:bodyPr/>
          <a:lstStyle/>
          <a:p>
            <a:fld id="{BD370579-38B6-4764-B216-400B83A3C1C3}" type="datetimeFigureOut">
              <a:rPr lang="fr-CA" smtClean="0"/>
              <a:t>2021-01-09</a:t>
            </a:fld>
            <a:endParaRPr lang="fr-CA"/>
          </a:p>
        </p:txBody>
      </p:sp>
      <p:sp>
        <p:nvSpPr>
          <p:cNvPr id="50" name="Footer Placeholder 4"/>
          <p:cNvSpPr>
            <a:spLocks noGrp="1"/>
          </p:cNvSpPr>
          <p:nvPr>
            <p:ph type="ftr" sz="quarter" idx="11"/>
          </p:nvPr>
        </p:nvSpPr>
        <p:spPr>
          <a:xfrm>
            <a:off x="856059" y="5883276"/>
            <a:ext cx="4679482" cy="365125"/>
          </a:xfrm>
        </p:spPr>
        <p:txBody>
          <a:bodyPr/>
          <a:lstStyle/>
          <a:p>
            <a:endParaRPr lang="fr-CA"/>
          </a:p>
        </p:txBody>
      </p:sp>
      <p:sp>
        <p:nvSpPr>
          <p:cNvPr id="51" name="Slide Number Placeholder 5"/>
          <p:cNvSpPr>
            <a:spLocks noGrp="1"/>
          </p:cNvSpPr>
          <p:nvPr>
            <p:ph type="sldNum" sz="quarter" idx="12"/>
          </p:nvPr>
        </p:nvSpPr>
        <p:spPr>
          <a:xfrm>
            <a:off x="7707241" y="5883275"/>
            <a:ext cx="578317" cy="365125"/>
          </a:xfrm>
        </p:spPr>
        <p:txBody>
          <a:bodyPr/>
          <a:lstStyle/>
          <a:p>
            <a:fld id="{E083D794-4D5A-4097-8563-DA112C1B52A7}" type="slidenum">
              <a:rPr lang="fr-CA" smtClean="0"/>
              <a:t>‹N°›</a:t>
            </a:fld>
            <a:endParaRPr lang="fr-CA"/>
          </a:p>
        </p:txBody>
      </p:sp>
    </p:spTree>
    <p:extLst>
      <p:ext uri="{BB962C8B-B14F-4D97-AF65-F5344CB8AC3E}">
        <p14:creationId xmlns:p14="http://schemas.microsoft.com/office/powerpoint/2010/main" val="9141556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56058" y="1419227"/>
            <a:ext cx="7429500" cy="2852737"/>
          </a:xfrm>
        </p:spPr>
        <p:txBody>
          <a:bodyPr anchor="b">
            <a:normAutofit/>
          </a:bodyPr>
          <a:lstStyle>
            <a:lvl1pPr>
              <a:defRPr sz="3600"/>
            </a:lvl1pPr>
          </a:lstStyle>
          <a:p>
            <a:r>
              <a:rPr lang="fr-FR"/>
              <a:t>Modifiez le style du titre</a:t>
            </a:r>
            <a:endParaRPr lang="en-US" dirty="0"/>
          </a:p>
        </p:txBody>
      </p:sp>
      <p:sp>
        <p:nvSpPr>
          <p:cNvPr id="3" name="Text Placeholder 2"/>
          <p:cNvSpPr>
            <a:spLocks noGrp="1"/>
          </p:cNvSpPr>
          <p:nvPr>
            <p:ph type="body" idx="1"/>
          </p:nvPr>
        </p:nvSpPr>
        <p:spPr>
          <a:xfrm>
            <a:off x="856058" y="4424362"/>
            <a:ext cx="74295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BD370579-38B6-4764-B216-400B83A3C1C3}" type="datetimeFigureOut">
              <a:rPr lang="fr-CA" smtClean="0"/>
              <a:t>2021-01-09</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E083D794-4D5A-4097-8563-DA112C1B52A7}" type="slidenum">
              <a:rPr lang="fr-CA" smtClean="0"/>
              <a:t>‹N°›</a:t>
            </a:fld>
            <a:endParaRPr lang="fr-CA"/>
          </a:p>
        </p:txBody>
      </p:sp>
    </p:spTree>
    <p:extLst>
      <p:ext uri="{BB962C8B-B14F-4D97-AF65-F5344CB8AC3E}">
        <p14:creationId xmlns:p14="http://schemas.microsoft.com/office/powerpoint/2010/main" val="35658467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856058" y="2249486"/>
            <a:ext cx="3658792" cy="3541714"/>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4629151" y="2249486"/>
            <a:ext cx="3656408" cy="3541714"/>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D370579-38B6-4764-B216-400B83A3C1C3}" type="datetimeFigureOut">
              <a:rPr lang="fr-CA" smtClean="0"/>
              <a:t>2021-01-09</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E083D794-4D5A-4097-8563-DA112C1B52A7}" type="slidenum">
              <a:rPr lang="fr-CA" smtClean="0"/>
              <a:t>‹N°›</a:t>
            </a:fld>
            <a:endParaRPr lang="fr-CA"/>
          </a:p>
        </p:txBody>
      </p:sp>
    </p:spTree>
    <p:extLst>
      <p:ext uri="{BB962C8B-B14F-4D97-AF65-F5344CB8AC3E}">
        <p14:creationId xmlns:p14="http://schemas.microsoft.com/office/powerpoint/2010/main" val="4237243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856058" y="619127"/>
            <a:ext cx="7429500" cy="1477961"/>
          </a:xfrm>
        </p:spPr>
        <p:txBody>
          <a:bodyPr/>
          <a:lstStyle/>
          <a:p>
            <a:r>
              <a:rPr lang="fr-FR"/>
              <a:t>Modifiez le style du titre</a:t>
            </a:r>
            <a:endParaRPr lang="en-US" dirty="0"/>
          </a:p>
        </p:txBody>
      </p:sp>
      <p:sp>
        <p:nvSpPr>
          <p:cNvPr id="3" name="Text Placeholder 2"/>
          <p:cNvSpPr>
            <a:spLocks noGrp="1"/>
          </p:cNvSpPr>
          <p:nvPr>
            <p:ph type="body" idx="1"/>
          </p:nvPr>
        </p:nvSpPr>
        <p:spPr>
          <a:xfrm>
            <a:off x="1078902" y="2249486"/>
            <a:ext cx="3435949"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856058" y="3073398"/>
            <a:ext cx="3658793" cy="2717801"/>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4851992" y="2249485"/>
            <a:ext cx="3433565"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4629150" y="3073398"/>
            <a:ext cx="3656408" cy="2717801"/>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D370579-38B6-4764-B216-400B83A3C1C3}" type="datetimeFigureOut">
              <a:rPr lang="fr-CA" smtClean="0"/>
              <a:t>2021-01-09</a:t>
            </a:fld>
            <a:endParaRPr lang="fr-CA"/>
          </a:p>
        </p:txBody>
      </p:sp>
      <p:sp>
        <p:nvSpPr>
          <p:cNvPr id="8" name="Footer Placeholder 7"/>
          <p:cNvSpPr>
            <a:spLocks noGrp="1"/>
          </p:cNvSpPr>
          <p:nvPr>
            <p:ph type="ftr" sz="quarter" idx="11"/>
          </p:nvPr>
        </p:nvSpPr>
        <p:spPr/>
        <p:txBody>
          <a:bodyPr/>
          <a:lstStyle/>
          <a:p>
            <a:endParaRPr lang="fr-CA"/>
          </a:p>
        </p:txBody>
      </p:sp>
      <p:sp>
        <p:nvSpPr>
          <p:cNvPr id="9" name="Slide Number Placeholder 8"/>
          <p:cNvSpPr>
            <a:spLocks noGrp="1"/>
          </p:cNvSpPr>
          <p:nvPr>
            <p:ph type="sldNum" sz="quarter" idx="12"/>
          </p:nvPr>
        </p:nvSpPr>
        <p:spPr/>
        <p:txBody>
          <a:bodyPr/>
          <a:lstStyle/>
          <a:p>
            <a:fld id="{E083D794-4D5A-4097-8563-DA112C1B52A7}" type="slidenum">
              <a:rPr lang="fr-CA" smtClean="0"/>
              <a:t>‹N°›</a:t>
            </a:fld>
            <a:endParaRPr lang="fr-CA"/>
          </a:p>
        </p:txBody>
      </p:sp>
    </p:spTree>
    <p:extLst>
      <p:ext uri="{BB962C8B-B14F-4D97-AF65-F5344CB8AC3E}">
        <p14:creationId xmlns:p14="http://schemas.microsoft.com/office/powerpoint/2010/main" val="17663609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D370579-38B6-4764-B216-400B83A3C1C3}" type="datetimeFigureOut">
              <a:rPr lang="fr-CA" smtClean="0"/>
              <a:t>2021-01-09</a:t>
            </a:fld>
            <a:endParaRPr lang="fr-CA"/>
          </a:p>
        </p:txBody>
      </p:sp>
      <p:sp>
        <p:nvSpPr>
          <p:cNvPr id="4" name="Footer Placeholder 3"/>
          <p:cNvSpPr>
            <a:spLocks noGrp="1"/>
          </p:cNvSpPr>
          <p:nvPr>
            <p:ph type="ftr" sz="quarter" idx="11"/>
          </p:nvPr>
        </p:nvSpPr>
        <p:spPr/>
        <p:txBody>
          <a:bodyPr/>
          <a:lstStyle/>
          <a:p>
            <a:endParaRPr lang="fr-CA"/>
          </a:p>
        </p:txBody>
      </p:sp>
      <p:sp>
        <p:nvSpPr>
          <p:cNvPr id="5" name="Slide Number Placeholder 4"/>
          <p:cNvSpPr>
            <a:spLocks noGrp="1"/>
          </p:cNvSpPr>
          <p:nvPr>
            <p:ph type="sldNum" sz="quarter" idx="12"/>
          </p:nvPr>
        </p:nvSpPr>
        <p:spPr/>
        <p:txBody>
          <a:bodyPr/>
          <a:lstStyle/>
          <a:p>
            <a:fld id="{E083D794-4D5A-4097-8563-DA112C1B52A7}" type="slidenum">
              <a:rPr lang="fr-CA" smtClean="0"/>
              <a:t>‹N°›</a:t>
            </a:fld>
            <a:endParaRPr lang="fr-CA"/>
          </a:p>
        </p:txBody>
      </p:sp>
    </p:spTree>
    <p:extLst>
      <p:ext uri="{BB962C8B-B14F-4D97-AF65-F5344CB8AC3E}">
        <p14:creationId xmlns:p14="http://schemas.microsoft.com/office/powerpoint/2010/main" val="1888698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370579-38B6-4764-B216-400B83A3C1C3}" type="datetimeFigureOut">
              <a:rPr lang="fr-CA" smtClean="0"/>
              <a:t>2021-01-09</a:t>
            </a:fld>
            <a:endParaRPr lang="fr-CA"/>
          </a:p>
        </p:txBody>
      </p:sp>
      <p:sp>
        <p:nvSpPr>
          <p:cNvPr id="3" name="Footer Placeholder 2"/>
          <p:cNvSpPr>
            <a:spLocks noGrp="1"/>
          </p:cNvSpPr>
          <p:nvPr>
            <p:ph type="ftr" sz="quarter" idx="11"/>
          </p:nvPr>
        </p:nvSpPr>
        <p:spPr/>
        <p:txBody>
          <a:bodyPr/>
          <a:lstStyle/>
          <a:p>
            <a:endParaRPr lang="fr-CA"/>
          </a:p>
        </p:txBody>
      </p:sp>
      <p:sp>
        <p:nvSpPr>
          <p:cNvPr id="4" name="Slide Number Placeholder 3"/>
          <p:cNvSpPr>
            <a:spLocks noGrp="1"/>
          </p:cNvSpPr>
          <p:nvPr>
            <p:ph type="sldNum" sz="quarter" idx="12"/>
          </p:nvPr>
        </p:nvSpPr>
        <p:spPr/>
        <p:txBody>
          <a:bodyPr/>
          <a:lstStyle/>
          <a:p>
            <a:fld id="{E083D794-4D5A-4097-8563-DA112C1B52A7}" type="slidenum">
              <a:rPr lang="fr-CA" smtClean="0"/>
              <a:t>‹N°›</a:t>
            </a:fld>
            <a:endParaRPr lang="fr-CA"/>
          </a:p>
        </p:txBody>
      </p:sp>
    </p:spTree>
    <p:extLst>
      <p:ext uri="{BB962C8B-B14F-4D97-AF65-F5344CB8AC3E}">
        <p14:creationId xmlns:p14="http://schemas.microsoft.com/office/powerpoint/2010/main" val="1897748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60029" y="609601"/>
            <a:ext cx="2892028" cy="1639884"/>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3867150" y="592666"/>
            <a:ext cx="4418407" cy="5198534"/>
          </a:xfrm>
        </p:spPr>
        <p:txBody>
          <a:bodyPr anchor="ct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60029" y="2249486"/>
            <a:ext cx="2892028"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BD370579-38B6-4764-B216-400B83A3C1C3}" type="datetimeFigureOut">
              <a:rPr lang="fr-CA" smtClean="0"/>
              <a:t>2021-01-09</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E083D794-4D5A-4097-8563-DA112C1B52A7}" type="slidenum">
              <a:rPr lang="fr-CA" smtClean="0"/>
              <a:t>‹N°›</a:t>
            </a:fld>
            <a:endParaRPr lang="fr-CA"/>
          </a:p>
        </p:txBody>
      </p:sp>
    </p:spTree>
    <p:extLst>
      <p:ext uri="{BB962C8B-B14F-4D97-AF65-F5344CB8AC3E}">
        <p14:creationId xmlns:p14="http://schemas.microsoft.com/office/powerpoint/2010/main" val="29086950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56061" y="609600"/>
            <a:ext cx="3753962" cy="1639886"/>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4832866" y="609600"/>
            <a:ext cx="3452693" cy="5181602"/>
          </a:xfrm>
          <a:prstGeom prst="round2DiagRect">
            <a:avLst>
              <a:gd name="adj1" fmla="val 6074"/>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defRPr lang="en-US" sz="3200"/>
            </a:lvl1pPr>
          </a:lstStyle>
          <a:p>
            <a:pPr marL="0" lvl="0" indent="0">
              <a:buNone/>
            </a:pPr>
            <a:r>
              <a:rPr lang="fr-FR"/>
              <a:t>Cliquez sur l'icône pour ajouter une image</a:t>
            </a:r>
            <a:endParaRPr lang="en-US" dirty="0"/>
          </a:p>
        </p:txBody>
      </p:sp>
      <p:sp>
        <p:nvSpPr>
          <p:cNvPr id="4" name="Text Placeholder 3"/>
          <p:cNvSpPr>
            <a:spLocks noGrp="1"/>
          </p:cNvSpPr>
          <p:nvPr>
            <p:ph type="body" sz="half" idx="2"/>
          </p:nvPr>
        </p:nvSpPr>
        <p:spPr>
          <a:xfrm>
            <a:off x="856059" y="2249486"/>
            <a:ext cx="3753964"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BD370579-38B6-4764-B216-400B83A3C1C3}" type="datetimeFigureOut">
              <a:rPr lang="fr-CA" smtClean="0"/>
              <a:t>2021-01-09</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E083D794-4D5A-4097-8563-DA112C1B52A7}" type="slidenum">
              <a:rPr lang="fr-CA" smtClean="0"/>
              <a:t>‹N°›</a:t>
            </a:fld>
            <a:endParaRPr lang="fr-CA"/>
          </a:p>
        </p:txBody>
      </p:sp>
    </p:spTree>
    <p:extLst>
      <p:ext uri="{BB962C8B-B14F-4D97-AF65-F5344CB8AC3E}">
        <p14:creationId xmlns:p14="http://schemas.microsoft.com/office/powerpoint/2010/main" val="3184319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9041774" cy="6858001"/>
            <a:chOff x="-14288" y="0"/>
            <a:chExt cx="9041774"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8352798"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856060" y="618518"/>
            <a:ext cx="7429499"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856060" y="2249487"/>
            <a:ext cx="7429499" cy="3541714"/>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5592691" y="5883277"/>
            <a:ext cx="20574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BD370579-38B6-4764-B216-400B83A3C1C3}" type="datetimeFigureOut">
              <a:rPr lang="fr-CA" smtClean="0"/>
              <a:t>2021-01-09</a:t>
            </a:fld>
            <a:endParaRPr lang="fr-CA"/>
          </a:p>
        </p:txBody>
      </p:sp>
      <p:sp>
        <p:nvSpPr>
          <p:cNvPr id="5" name="Footer Placeholder 4"/>
          <p:cNvSpPr>
            <a:spLocks noGrp="1"/>
          </p:cNvSpPr>
          <p:nvPr>
            <p:ph type="ftr" sz="quarter" idx="3"/>
          </p:nvPr>
        </p:nvSpPr>
        <p:spPr>
          <a:xfrm>
            <a:off x="856059" y="5883276"/>
            <a:ext cx="4679482"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fr-CA"/>
          </a:p>
        </p:txBody>
      </p:sp>
      <p:sp>
        <p:nvSpPr>
          <p:cNvPr id="6" name="Slide Number Placeholder 5"/>
          <p:cNvSpPr>
            <a:spLocks noGrp="1"/>
          </p:cNvSpPr>
          <p:nvPr>
            <p:ph type="sldNum" sz="quarter" idx="4"/>
          </p:nvPr>
        </p:nvSpPr>
        <p:spPr>
          <a:xfrm>
            <a:off x="7707241" y="5883275"/>
            <a:ext cx="578317"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E083D794-4D5A-4097-8563-DA112C1B52A7}" type="slidenum">
              <a:rPr lang="fr-CA" smtClean="0"/>
              <a:t>‹N°›</a:t>
            </a:fld>
            <a:endParaRPr lang="fr-CA"/>
          </a:p>
        </p:txBody>
      </p:sp>
    </p:spTree>
    <p:extLst>
      <p:ext uri="{BB962C8B-B14F-4D97-AF65-F5344CB8AC3E}">
        <p14:creationId xmlns:p14="http://schemas.microsoft.com/office/powerpoint/2010/main" val="2896419486"/>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www.nursingworld.org/ojin/topic8/topic8_4.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900238" y="404664"/>
            <a:ext cx="6593681" cy="2851298"/>
          </a:xfrm>
        </p:spPr>
        <p:txBody>
          <a:bodyPr>
            <a:normAutofit/>
          </a:bodyPr>
          <a:lstStyle/>
          <a:p>
            <a:r>
              <a:rPr lang="en-CA" sz="4000" dirty="0" err="1"/>
              <a:t>Méthode</a:t>
            </a:r>
            <a:r>
              <a:rPr lang="en-CA" sz="4000" dirty="0"/>
              <a:t> de </a:t>
            </a:r>
            <a:r>
              <a:rPr lang="en-CA" sz="4000" dirty="0" err="1"/>
              <a:t>dÉlibÉration</a:t>
            </a:r>
            <a:r>
              <a:rPr lang="en-CA" sz="4000" dirty="0"/>
              <a:t>, analyse et </a:t>
            </a:r>
            <a:r>
              <a:rPr lang="en-CA" sz="4000" dirty="0" err="1"/>
              <a:t>rÉsolution</a:t>
            </a:r>
            <a:r>
              <a:rPr lang="en-CA" sz="4000" dirty="0"/>
              <a:t> des </a:t>
            </a:r>
            <a:r>
              <a:rPr lang="en-CA" sz="4000" dirty="0" err="1"/>
              <a:t>problèmEs</a:t>
            </a:r>
            <a:r>
              <a:rPr lang="en-CA" sz="4000" dirty="0"/>
              <a:t> </a:t>
            </a:r>
            <a:r>
              <a:rPr lang="en-CA" sz="4000" dirty="0" err="1"/>
              <a:t>éthiques</a:t>
            </a:r>
            <a:r>
              <a:rPr lang="en-CA" sz="4000" dirty="0"/>
              <a:t> </a:t>
            </a:r>
            <a:r>
              <a:rPr lang="en-CA" sz="4000" dirty="0" err="1"/>
              <a:t>en</a:t>
            </a:r>
            <a:r>
              <a:rPr lang="en-CA" sz="4000" dirty="0"/>
              <a:t> sciences </a:t>
            </a:r>
            <a:r>
              <a:rPr lang="en-CA" sz="4000" dirty="0" err="1"/>
              <a:t>infirmières</a:t>
            </a:r>
            <a:r>
              <a:rPr lang="en-CA" sz="4000" dirty="0"/>
              <a:t> (DARPÉSI) </a:t>
            </a:r>
            <a:r>
              <a:rPr lang="en-CA" sz="4000" dirty="0" err="1"/>
              <a:t>Partie</a:t>
            </a:r>
            <a:r>
              <a:rPr lang="en-CA" sz="4000" dirty="0"/>
              <a:t> 2</a:t>
            </a:r>
            <a:endParaRPr lang="fr-CA" sz="4000" dirty="0"/>
          </a:p>
        </p:txBody>
      </p:sp>
      <p:sp>
        <p:nvSpPr>
          <p:cNvPr id="3" name="Sous-titre 2"/>
          <p:cNvSpPr>
            <a:spLocks noGrp="1"/>
          </p:cNvSpPr>
          <p:nvPr>
            <p:ph type="subTitle" idx="1"/>
          </p:nvPr>
        </p:nvSpPr>
        <p:spPr/>
        <p:txBody>
          <a:bodyPr>
            <a:normAutofit fontScale="92500" lnSpcReduction="20000"/>
          </a:bodyPr>
          <a:lstStyle/>
          <a:p>
            <a:endParaRPr lang="en-CA" dirty="0"/>
          </a:p>
          <a:p>
            <a:r>
              <a:rPr lang="en-CA" dirty="0"/>
              <a:t>Prof. Jocelyne Saint-Arnaud, Ph.D.</a:t>
            </a:r>
          </a:p>
          <a:p>
            <a:r>
              <a:rPr lang="en-CA" dirty="0" err="1"/>
              <a:t>Printemps</a:t>
            </a:r>
            <a:r>
              <a:rPr lang="en-CA" dirty="0"/>
              <a:t> </a:t>
            </a:r>
            <a:r>
              <a:rPr lang="en-CA" dirty="0" err="1"/>
              <a:t>éthique</a:t>
            </a:r>
            <a:r>
              <a:rPr lang="en-CA" dirty="0"/>
              <a:t> de Nice</a:t>
            </a:r>
          </a:p>
          <a:p>
            <a:r>
              <a:rPr lang="en-CA" dirty="0"/>
              <a:t>Mars 2018</a:t>
            </a:r>
          </a:p>
        </p:txBody>
      </p:sp>
    </p:spTree>
    <p:extLst>
      <p:ext uri="{BB962C8B-B14F-4D97-AF65-F5344CB8AC3E}">
        <p14:creationId xmlns:p14="http://schemas.microsoft.com/office/powerpoint/2010/main" val="40341730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B5E99B9-B308-4981-B682-834A806BA148}"/>
              </a:ext>
            </a:extLst>
          </p:cNvPr>
          <p:cNvSpPr>
            <a:spLocks noGrp="1"/>
          </p:cNvSpPr>
          <p:nvPr>
            <p:ph type="title"/>
          </p:nvPr>
        </p:nvSpPr>
        <p:spPr/>
        <p:txBody>
          <a:bodyPr/>
          <a:lstStyle/>
          <a:p>
            <a:r>
              <a:rPr lang="fr-CA" dirty="0"/>
              <a:t>Dans la pratique</a:t>
            </a:r>
            <a:endParaRPr lang="fr-FR" dirty="0"/>
          </a:p>
        </p:txBody>
      </p:sp>
      <p:sp>
        <p:nvSpPr>
          <p:cNvPr id="3" name="Espace réservé du contenu 2">
            <a:extLst>
              <a:ext uri="{FF2B5EF4-FFF2-40B4-BE49-F238E27FC236}">
                <a16:creationId xmlns:a16="http://schemas.microsoft.com/office/drawing/2014/main" id="{AD1DCE61-949E-4FE6-AAC1-9ECFF8A8E2D4}"/>
              </a:ext>
            </a:extLst>
          </p:cNvPr>
          <p:cNvSpPr>
            <a:spLocks noGrp="1"/>
          </p:cNvSpPr>
          <p:nvPr>
            <p:ph idx="1"/>
          </p:nvPr>
        </p:nvSpPr>
        <p:spPr>
          <a:xfrm>
            <a:off x="856060" y="2249486"/>
            <a:ext cx="7429499" cy="4203849"/>
          </a:xfrm>
        </p:spPr>
        <p:txBody>
          <a:bodyPr>
            <a:normAutofit fontScale="92500"/>
          </a:bodyPr>
          <a:lstStyle/>
          <a:p>
            <a:r>
              <a:rPr lang="fr-CA" sz="2800" dirty="0"/>
              <a:t>L’accès aux soins est déterminée par les  besoins en matière de santé (Schneider-</a:t>
            </a:r>
            <a:r>
              <a:rPr lang="fr-CA" sz="2800" dirty="0" err="1"/>
              <a:t>Bunner</a:t>
            </a:r>
            <a:r>
              <a:rPr lang="fr-CA" sz="2800" dirty="0"/>
              <a:t>, 1997), tels qu’évalués par les professionnels de la santé, et non par des caractéristiques personnelles comme des habitudes de vie ou par des facteurs sociaux comme l’âge, la statut social, des pressions sociales ou politiques ou tout autre facteurs non pertinents à la finalité et à l’acte de soin.</a:t>
            </a:r>
            <a:endParaRPr lang="fr-FR" sz="2800" dirty="0"/>
          </a:p>
        </p:txBody>
      </p:sp>
      <p:sp>
        <p:nvSpPr>
          <p:cNvPr id="4" name="ZoneTexte 3">
            <a:extLst>
              <a:ext uri="{FF2B5EF4-FFF2-40B4-BE49-F238E27FC236}">
                <a16:creationId xmlns:a16="http://schemas.microsoft.com/office/drawing/2014/main" id="{D7518C07-1470-4BB2-9B32-C07B63B1F8D9}"/>
              </a:ext>
            </a:extLst>
          </p:cNvPr>
          <p:cNvSpPr txBox="1"/>
          <p:nvPr/>
        </p:nvSpPr>
        <p:spPr>
          <a:xfrm>
            <a:off x="7020272" y="6559460"/>
            <a:ext cx="1512168" cy="253916"/>
          </a:xfrm>
          <a:prstGeom prst="rect">
            <a:avLst/>
          </a:prstGeom>
          <a:noFill/>
        </p:spPr>
        <p:txBody>
          <a:bodyPr wrap="square" rtlCol="0">
            <a:spAutoFit/>
          </a:bodyPr>
          <a:lstStyle/>
          <a:p>
            <a:pPr>
              <a:defRPr/>
            </a:pPr>
            <a:r>
              <a:rPr lang="fr-CA" altLang="en-US" sz="1050" dirty="0"/>
              <a:t>© Saint-Arnaud,   2018</a:t>
            </a:r>
            <a:endParaRPr lang="fr-FR" sz="1050" dirty="0"/>
          </a:p>
        </p:txBody>
      </p:sp>
    </p:spTree>
    <p:extLst>
      <p:ext uri="{BB962C8B-B14F-4D97-AF65-F5344CB8AC3E}">
        <p14:creationId xmlns:p14="http://schemas.microsoft.com/office/powerpoint/2010/main" val="22164714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C13FEBA-D155-45B1-9DE2-7A9361BBC979}"/>
              </a:ext>
            </a:extLst>
          </p:cNvPr>
          <p:cNvSpPr>
            <a:spLocks noGrp="1"/>
          </p:cNvSpPr>
          <p:nvPr>
            <p:ph type="title"/>
          </p:nvPr>
        </p:nvSpPr>
        <p:spPr/>
        <p:txBody>
          <a:bodyPr/>
          <a:lstStyle/>
          <a:p>
            <a:r>
              <a:rPr lang="fr-CA" dirty="0"/>
              <a:t>Dans la pratique</a:t>
            </a:r>
            <a:endParaRPr lang="fr-FR" dirty="0"/>
          </a:p>
        </p:txBody>
      </p:sp>
      <p:sp>
        <p:nvSpPr>
          <p:cNvPr id="3" name="Espace réservé du contenu 2">
            <a:extLst>
              <a:ext uri="{FF2B5EF4-FFF2-40B4-BE49-F238E27FC236}">
                <a16:creationId xmlns:a16="http://schemas.microsoft.com/office/drawing/2014/main" id="{7AA1F60E-6742-49DC-AC11-6D5CE21BF6DA}"/>
              </a:ext>
            </a:extLst>
          </p:cNvPr>
          <p:cNvSpPr>
            <a:spLocks noGrp="1"/>
          </p:cNvSpPr>
          <p:nvPr>
            <p:ph idx="1"/>
          </p:nvPr>
        </p:nvSpPr>
        <p:spPr/>
        <p:txBody>
          <a:bodyPr/>
          <a:lstStyle/>
          <a:p>
            <a:r>
              <a:rPr lang="fr-CA" dirty="0"/>
              <a:t>Obtention du soin adéquat qui répond au besoin en temps opportun</a:t>
            </a:r>
          </a:p>
          <a:p>
            <a:pPr>
              <a:buNone/>
            </a:pPr>
            <a:r>
              <a:rPr lang="fr-CA" dirty="0"/>
              <a:t>	Si des délais trop longs risquent d’entraîner des séquelles irréversibles, voire la mort, le système de santé ne respecte plus les fins pour lesquels il a été instauré, ni l’idéal égalitaire qu’il promeut</a:t>
            </a:r>
          </a:p>
          <a:p>
            <a:endParaRPr lang="fr-FR" dirty="0"/>
          </a:p>
        </p:txBody>
      </p:sp>
    </p:spTree>
    <p:extLst>
      <p:ext uri="{BB962C8B-B14F-4D97-AF65-F5344CB8AC3E}">
        <p14:creationId xmlns:p14="http://schemas.microsoft.com/office/powerpoint/2010/main" val="5438203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2"/>
          <p:cNvSpPr>
            <a:spLocks noGrp="1" noChangeArrowheads="1"/>
          </p:cNvSpPr>
          <p:nvPr>
            <p:ph type="title"/>
          </p:nvPr>
        </p:nvSpPr>
        <p:spPr>
          <a:xfrm>
            <a:off x="856060" y="404664"/>
            <a:ext cx="7429499" cy="1478570"/>
          </a:xfrm>
        </p:spPr>
        <p:txBody>
          <a:bodyPr>
            <a:normAutofit/>
          </a:bodyPr>
          <a:lstStyle/>
          <a:p>
            <a:pPr eaLnBrk="1" hangingPunct="1"/>
            <a:r>
              <a:rPr lang="fr-CA" dirty="0"/>
              <a:t>Spécification et équilibration des principes</a:t>
            </a:r>
          </a:p>
        </p:txBody>
      </p:sp>
      <p:sp>
        <p:nvSpPr>
          <p:cNvPr id="65539" name="Rectangle 3"/>
          <p:cNvSpPr>
            <a:spLocks noGrp="1" noChangeArrowheads="1"/>
          </p:cNvSpPr>
          <p:nvPr>
            <p:ph idx="1"/>
          </p:nvPr>
        </p:nvSpPr>
        <p:spPr>
          <a:xfrm>
            <a:off x="971600" y="2455441"/>
            <a:ext cx="7313959" cy="3925887"/>
          </a:xfrm>
        </p:spPr>
        <p:txBody>
          <a:bodyPr/>
          <a:lstStyle/>
          <a:p>
            <a:pPr eaLnBrk="1" hangingPunct="1">
              <a:lnSpc>
                <a:spcPct val="90000"/>
              </a:lnSpc>
              <a:defRPr/>
            </a:pPr>
            <a:r>
              <a:rPr lang="fr-CA" sz="2800" dirty="0"/>
              <a:t>Au premier abord les principes ne donnent que des indications très générales sur ce qui doit être fait pour agir de manière éthique.</a:t>
            </a:r>
          </a:p>
          <a:p>
            <a:pPr eaLnBrk="1" hangingPunct="1">
              <a:lnSpc>
                <a:spcPct val="90000"/>
              </a:lnSpc>
              <a:defRPr/>
            </a:pPr>
            <a:r>
              <a:rPr lang="fr-CA" sz="2800" dirty="0"/>
              <a:t>Il faut donc spécifier le contenu des principes c.-à-d. donner de chaque principe un énoncé précis, plausible, approfondi, à la lumière des faits pertinents et de l’évolution de la situation de santé.</a:t>
            </a:r>
          </a:p>
          <a:p>
            <a:pPr marL="0" indent="0" eaLnBrk="1" hangingPunct="1">
              <a:buFont typeface="Wingdings" pitchFamily="2" charset="2"/>
              <a:buNone/>
              <a:defRPr/>
            </a:pPr>
            <a:endParaRPr lang="fr-CA" dirty="0"/>
          </a:p>
        </p:txBody>
      </p:sp>
      <p:sp>
        <p:nvSpPr>
          <p:cNvPr id="5" name="Espace réservé du pied de page 4"/>
          <p:cNvSpPr>
            <a:spLocks noGrp="1"/>
          </p:cNvSpPr>
          <p:nvPr>
            <p:ph type="ftr" sz="quarter" idx="11"/>
          </p:nvPr>
        </p:nvSpPr>
        <p:spPr>
          <a:xfrm>
            <a:off x="6760715" y="6448251"/>
            <a:ext cx="1555701" cy="365125"/>
          </a:xfrm>
        </p:spPr>
        <p:txBody>
          <a:bodyPr/>
          <a:lstStyle/>
          <a:p>
            <a:pPr>
              <a:defRPr/>
            </a:pPr>
            <a:r>
              <a:rPr lang="fr-CA" altLang="en-US" dirty="0"/>
              <a:t>© Saint-Arnaud,   2018</a:t>
            </a:r>
            <a:endParaRPr lang="fr-FR" dirty="0"/>
          </a:p>
          <a:p>
            <a:pPr>
              <a:defRPr/>
            </a:pPr>
            <a:r>
              <a:rPr lang="fr-CA" altLang="en-US" dirty="0"/>
              <a:t> </a:t>
            </a:r>
          </a:p>
        </p:txBody>
      </p:sp>
    </p:spTree>
    <p:extLst>
      <p:ext uri="{BB962C8B-B14F-4D97-AF65-F5344CB8AC3E}">
        <p14:creationId xmlns:p14="http://schemas.microsoft.com/office/powerpoint/2010/main" val="3401278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2"/>
          <p:cNvSpPr>
            <a:spLocks noGrp="1" noChangeArrowheads="1"/>
          </p:cNvSpPr>
          <p:nvPr>
            <p:ph type="title"/>
          </p:nvPr>
        </p:nvSpPr>
        <p:spPr>
          <a:xfrm>
            <a:off x="856060" y="44624"/>
            <a:ext cx="7429499" cy="1008112"/>
          </a:xfrm>
        </p:spPr>
        <p:txBody>
          <a:bodyPr/>
          <a:lstStyle/>
          <a:p>
            <a:pPr eaLnBrk="1" hangingPunct="1"/>
            <a:r>
              <a:rPr lang="en-CA" dirty="0"/>
              <a:t>	</a:t>
            </a:r>
            <a:r>
              <a:rPr lang="en-CA" dirty="0" err="1"/>
              <a:t>Conflits</a:t>
            </a:r>
            <a:r>
              <a:rPr lang="en-CA" dirty="0"/>
              <a:t> </a:t>
            </a:r>
            <a:r>
              <a:rPr lang="en-CA" dirty="0" err="1"/>
              <a:t>possibles</a:t>
            </a:r>
            <a:endParaRPr lang="fr-CA" dirty="0"/>
          </a:p>
        </p:txBody>
      </p:sp>
      <p:sp>
        <p:nvSpPr>
          <p:cNvPr id="38916" name="Rectangle 3"/>
          <p:cNvSpPr>
            <a:spLocks noGrp="1" noChangeArrowheads="1"/>
          </p:cNvSpPr>
          <p:nvPr>
            <p:ph idx="1"/>
          </p:nvPr>
        </p:nvSpPr>
        <p:spPr>
          <a:xfrm>
            <a:off x="827584" y="980729"/>
            <a:ext cx="7830741" cy="6336704"/>
          </a:xfrm>
        </p:spPr>
        <p:txBody>
          <a:bodyPr>
            <a:normAutofit/>
          </a:bodyPr>
          <a:lstStyle/>
          <a:p>
            <a:pPr eaLnBrk="1" hangingPunct="1"/>
            <a:r>
              <a:rPr lang="fr-CA" sz="2800" dirty="0"/>
              <a:t>Les principes de bienfaisance, équité et </a:t>
            </a:r>
            <a:r>
              <a:rPr lang="fr-CA" sz="2800" i="1" dirty="0" err="1"/>
              <a:t>caring</a:t>
            </a:r>
            <a:r>
              <a:rPr lang="fr-CA" sz="2800" dirty="0"/>
              <a:t>, convergent dans leur exigence morale de répondre aux besoins de santé</a:t>
            </a:r>
          </a:p>
          <a:p>
            <a:pPr eaLnBrk="1" hangingPunct="1"/>
            <a:r>
              <a:rPr lang="fr-CA" sz="2800" dirty="0"/>
              <a:t>Mais certains principes peuvent entrer en conflit. Le principe du respect de l’autonomie peut entrer en conflit avec les autres principes, notamment le principe de bienfaisance. </a:t>
            </a:r>
          </a:p>
          <a:p>
            <a:pPr eaLnBrk="1" hangingPunct="1"/>
            <a:r>
              <a:rPr lang="fr-CA" sz="2800" dirty="0"/>
              <a:t>Si le conflit ne peut être résolu, c’est l’équilibration ou la hiérarchisation des principes rend possible la décision. </a:t>
            </a:r>
          </a:p>
          <a:p>
            <a:pPr eaLnBrk="1" hangingPunct="1"/>
            <a:endParaRPr lang="fr-CA" dirty="0"/>
          </a:p>
          <a:p>
            <a:pPr eaLnBrk="1" hangingPunct="1">
              <a:buFont typeface="Wingdings" pitchFamily="2" charset="2"/>
              <a:buNone/>
            </a:pPr>
            <a:endParaRPr lang="fr-CA" dirty="0"/>
          </a:p>
        </p:txBody>
      </p:sp>
      <p:sp>
        <p:nvSpPr>
          <p:cNvPr id="5" name="Espace réservé du pied de page 4"/>
          <p:cNvSpPr>
            <a:spLocks noGrp="1"/>
          </p:cNvSpPr>
          <p:nvPr>
            <p:ph type="ftr" sz="quarter" idx="11"/>
          </p:nvPr>
        </p:nvSpPr>
        <p:spPr>
          <a:xfrm>
            <a:off x="6660232" y="6520259"/>
            <a:ext cx="1800200" cy="365125"/>
          </a:xfrm>
        </p:spPr>
        <p:txBody>
          <a:bodyPr/>
          <a:lstStyle/>
          <a:p>
            <a:pPr>
              <a:defRPr/>
            </a:pPr>
            <a:r>
              <a:rPr lang="fr-CA" altLang="en-US"/>
              <a:t>© Saint-Arnaud,   2018</a:t>
            </a:r>
            <a:endParaRPr lang="fr-FR" dirty="0"/>
          </a:p>
        </p:txBody>
      </p:sp>
    </p:spTree>
    <p:extLst>
      <p:ext uri="{BB962C8B-B14F-4D97-AF65-F5344CB8AC3E}">
        <p14:creationId xmlns:p14="http://schemas.microsoft.com/office/powerpoint/2010/main" val="36945290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D73C956-2A59-433C-B160-A383ADD8085A}"/>
              </a:ext>
            </a:extLst>
          </p:cNvPr>
          <p:cNvSpPr>
            <a:spLocks noGrp="1"/>
          </p:cNvSpPr>
          <p:nvPr>
            <p:ph type="title"/>
          </p:nvPr>
        </p:nvSpPr>
        <p:spPr/>
        <p:txBody>
          <a:bodyPr/>
          <a:lstStyle/>
          <a:p>
            <a:r>
              <a:rPr lang="fr-CA" dirty="0"/>
              <a:t>2.3-Repères procéduraux et éthique de la discussion</a:t>
            </a:r>
            <a:endParaRPr lang="fr-FR" dirty="0"/>
          </a:p>
        </p:txBody>
      </p:sp>
      <p:sp>
        <p:nvSpPr>
          <p:cNvPr id="3" name="Espace réservé du contenu 2">
            <a:extLst>
              <a:ext uri="{FF2B5EF4-FFF2-40B4-BE49-F238E27FC236}">
                <a16:creationId xmlns:a16="http://schemas.microsoft.com/office/drawing/2014/main" id="{C9FB21B9-1213-4E40-958F-26E01620DE0A}"/>
              </a:ext>
            </a:extLst>
          </p:cNvPr>
          <p:cNvSpPr>
            <a:spLocks noGrp="1"/>
          </p:cNvSpPr>
          <p:nvPr>
            <p:ph idx="1"/>
          </p:nvPr>
        </p:nvSpPr>
        <p:spPr/>
        <p:txBody>
          <a:bodyPr>
            <a:normAutofit/>
          </a:bodyPr>
          <a:lstStyle/>
          <a:p>
            <a:pPr marL="0" indent="0">
              <a:buNone/>
            </a:pPr>
            <a:r>
              <a:rPr lang="en-CA" sz="2800" dirty="0"/>
              <a:t>«…</a:t>
            </a:r>
            <a:r>
              <a:rPr lang="en-CA" sz="2800" dirty="0" err="1"/>
              <a:t>seules</a:t>
            </a:r>
            <a:r>
              <a:rPr lang="en-CA" sz="2800" dirty="0"/>
              <a:t> </a:t>
            </a:r>
            <a:r>
              <a:rPr lang="en-CA" sz="2800" dirty="0" err="1"/>
              <a:t>peuvent</a:t>
            </a:r>
            <a:r>
              <a:rPr lang="en-CA" sz="2800" dirty="0"/>
              <a:t> </a:t>
            </a:r>
            <a:r>
              <a:rPr lang="en-CA" sz="2800" dirty="0" err="1"/>
              <a:t>prétendre</a:t>
            </a:r>
            <a:r>
              <a:rPr lang="en-CA" sz="2800" dirty="0"/>
              <a:t> à la </a:t>
            </a:r>
            <a:r>
              <a:rPr lang="en-CA" sz="2800" dirty="0" err="1"/>
              <a:t>validité</a:t>
            </a:r>
            <a:r>
              <a:rPr lang="en-CA" sz="2800" dirty="0"/>
              <a:t>, les </a:t>
            </a:r>
            <a:r>
              <a:rPr lang="en-CA" sz="2800" dirty="0" err="1"/>
              <a:t>normes</a:t>
            </a:r>
            <a:r>
              <a:rPr lang="en-CA" sz="2800" dirty="0"/>
              <a:t> qui </a:t>
            </a:r>
            <a:r>
              <a:rPr lang="en-CA" sz="2800" dirty="0" err="1"/>
              <a:t>pourraient</a:t>
            </a:r>
            <a:r>
              <a:rPr lang="en-CA" sz="2800" dirty="0"/>
              <a:t> </a:t>
            </a:r>
            <a:r>
              <a:rPr lang="en-CA" sz="2800" dirty="0" err="1"/>
              <a:t>trouver</a:t>
            </a:r>
            <a:r>
              <a:rPr lang="en-CA" sz="2800" dirty="0"/>
              <a:t> </a:t>
            </a:r>
            <a:r>
              <a:rPr lang="en-CA" sz="2800" dirty="0" err="1"/>
              <a:t>l’accord</a:t>
            </a:r>
            <a:r>
              <a:rPr lang="en-CA" sz="2800" dirty="0"/>
              <a:t> de </a:t>
            </a:r>
            <a:r>
              <a:rPr lang="en-CA" sz="2800" dirty="0" err="1"/>
              <a:t>tous</a:t>
            </a:r>
            <a:r>
              <a:rPr lang="en-CA" sz="2800" dirty="0"/>
              <a:t> les </a:t>
            </a:r>
            <a:r>
              <a:rPr lang="en-CA" sz="2800" dirty="0" err="1"/>
              <a:t>concernés</a:t>
            </a:r>
            <a:r>
              <a:rPr lang="en-CA" sz="2800" dirty="0"/>
              <a:t> </a:t>
            </a:r>
            <a:r>
              <a:rPr lang="en-CA" sz="2800" dirty="0" err="1"/>
              <a:t>en</a:t>
            </a:r>
            <a:r>
              <a:rPr lang="en-CA" sz="2800" dirty="0"/>
              <a:t> </a:t>
            </a:r>
            <a:r>
              <a:rPr lang="en-CA" sz="2800" dirty="0" err="1"/>
              <a:t>tant</a:t>
            </a:r>
            <a:r>
              <a:rPr lang="en-CA" sz="2800" dirty="0"/>
              <a:t> </a:t>
            </a:r>
            <a:r>
              <a:rPr lang="en-CA" sz="2800" dirty="0" err="1"/>
              <a:t>qu’ils</a:t>
            </a:r>
            <a:r>
              <a:rPr lang="en-CA" sz="2800" dirty="0"/>
              <a:t> </a:t>
            </a:r>
            <a:r>
              <a:rPr lang="en-CA" sz="2800" dirty="0" err="1"/>
              <a:t>participent</a:t>
            </a:r>
            <a:r>
              <a:rPr lang="en-CA" sz="2800" dirty="0"/>
              <a:t> à </a:t>
            </a:r>
            <a:r>
              <a:rPr lang="en-CA" sz="2800" dirty="0" err="1"/>
              <a:t>une</a:t>
            </a:r>
            <a:r>
              <a:rPr lang="en-CA" sz="2800" dirty="0"/>
              <a:t> discussion </a:t>
            </a:r>
            <a:r>
              <a:rPr lang="en-CA" sz="2800" dirty="0" err="1"/>
              <a:t>pratique</a:t>
            </a:r>
            <a:r>
              <a:rPr lang="en-CA" sz="2800" dirty="0"/>
              <a:t>». (Habermas, 1992, p. 1)</a:t>
            </a:r>
          </a:p>
          <a:p>
            <a:pPr marL="0" indent="0">
              <a:buNone/>
            </a:pPr>
            <a:r>
              <a:rPr lang="en-CA" sz="2800" dirty="0"/>
              <a:t>Le but:  arriver à un consensus à </a:t>
            </a:r>
            <a:r>
              <a:rPr lang="en-CA" sz="2800" dirty="0" err="1"/>
              <a:t>partir</a:t>
            </a:r>
            <a:r>
              <a:rPr lang="en-CA" sz="2800" dirty="0"/>
              <a:t> </a:t>
            </a:r>
            <a:r>
              <a:rPr lang="en-CA" sz="2800" dirty="0" err="1"/>
              <a:t>d’une</a:t>
            </a:r>
            <a:r>
              <a:rPr lang="en-CA" sz="2800" dirty="0"/>
              <a:t> </a:t>
            </a:r>
            <a:r>
              <a:rPr lang="en-CA" sz="2800" dirty="0" err="1"/>
              <a:t>égale</a:t>
            </a:r>
            <a:r>
              <a:rPr lang="en-CA" sz="2800" dirty="0"/>
              <a:t> participation des participants</a:t>
            </a:r>
          </a:p>
          <a:p>
            <a:endParaRPr lang="en-CA" dirty="0"/>
          </a:p>
          <a:p>
            <a:endParaRPr lang="en-CA" sz="1050" dirty="0"/>
          </a:p>
          <a:p>
            <a:pPr marL="0" indent="0">
              <a:buNone/>
            </a:pPr>
            <a:endParaRPr lang="fr-FR" dirty="0"/>
          </a:p>
        </p:txBody>
      </p:sp>
    </p:spTree>
    <p:extLst>
      <p:ext uri="{BB962C8B-B14F-4D97-AF65-F5344CB8AC3E}">
        <p14:creationId xmlns:p14="http://schemas.microsoft.com/office/powerpoint/2010/main" val="18680182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06A9C94-4BC1-4CBA-9F81-2D54DA9E3631}"/>
              </a:ext>
            </a:extLst>
          </p:cNvPr>
          <p:cNvSpPr>
            <a:spLocks noGrp="1"/>
          </p:cNvSpPr>
          <p:nvPr>
            <p:ph type="title"/>
          </p:nvPr>
        </p:nvSpPr>
        <p:spPr>
          <a:xfrm>
            <a:off x="856060" y="-99392"/>
            <a:ext cx="7429499" cy="1368152"/>
          </a:xfrm>
        </p:spPr>
        <p:txBody>
          <a:bodyPr/>
          <a:lstStyle/>
          <a:p>
            <a:r>
              <a:rPr lang="fr-CA" dirty="0"/>
              <a:t>      Conditions de validité </a:t>
            </a:r>
            <a:br>
              <a:rPr lang="fr-CA" dirty="0"/>
            </a:br>
            <a:r>
              <a:rPr lang="fr-CA" dirty="0"/>
              <a:t>      d’un consensus</a:t>
            </a:r>
            <a:endParaRPr lang="fr-FR" dirty="0"/>
          </a:p>
        </p:txBody>
      </p:sp>
      <p:sp>
        <p:nvSpPr>
          <p:cNvPr id="3" name="Espace réservé du contenu 2">
            <a:extLst>
              <a:ext uri="{FF2B5EF4-FFF2-40B4-BE49-F238E27FC236}">
                <a16:creationId xmlns:a16="http://schemas.microsoft.com/office/drawing/2014/main" id="{D88745B8-03B8-49F5-9DA0-8ADE79999413}"/>
              </a:ext>
            </a:extLst>
          </p:cNvPr>
          <p:cNvSpPr>
            <a:spLocks noGrp="1"/>
          </p:cNvSpPr>
          <p:nvPr>
            <p:ph idx="1"/>
          </p:nvPr>
        </p:nvSpPr>
        <p:spPr>
          <a:xfrm>
            <a:off x="539552" y="1268760"/>
            <a:ext cx="7920880" cy="5400600"/>
          </a:xfrm>
        </p:spPr>
        <p:txBody>
          <a:bodyPr>
            <a:noAutofit/>
          </a:bodyPr>
          <a:lstStyle/>
          <a:p>
            <a:pPr marL="360363" lvl="1" indent="-276225"/>
            <a:r>
              <a:rPr lang="en-CA" sz="2800" dirty="0" err="1"/>
              <a:t>Chacun</a:t>
            </a:r>
            <a:r>
              <a:rPr lang="en-CA" sz="2800" dirty="0"/>
              <a:t> </a:t>
            </a:r>
            <a:r>
              <a:rPr lang="en-CA" sz="2800" dirty="0" err="1"/>
              <a:t>doit</a:t>
            </a:r>
            <a:r>
              <a:rPr lang="en-CA" sz="2800" dirty="0"/>
              <a:t> </a:t>
            </a:r>
            <a:r>
              <a:rPr lang="en-CA" sz="2800" dirty="0" err="1"/>
              <a:t>avoir</a:t>
            </a:r>
            <a:r>
              <a:rPr lang="en-CA" sz="2800" dirty="0"/>
              <a:t> la </a:t>
            </a:r>
            <a:r>
              <a:rPr lang="en-CA" sz="2800" dirty="0" err="1"/>
              <a:t>possibilité</a:t>
            </a:r>
            <a:r>
              <a:rPr lang="en-CA" sz="2800" dirty="0"/>
              <a:t> de </a:t>
            </a:r>
            <a:r>
              <a:rPr lang="en-CA" sz="2800" dirty="0" err="1"/>
              <a:t>prendre</a:t>
            </a:r>
            <a:r>
              <a:rPr lang="en-CA" sz="2800" dirty="0"/>
              <a:t> </a:t>
            </a:r>
            <a:r>
              <a:rPr lang="en-CA" sz="2800" dirty="0" err="1"/>
              <a:t>une</a:t>
            </a:r>
            <a:r>
              <a:rPr lang="en-CA" sz="2800" dirty="0"/>
              <a:t> part active aux discussions</a:t>
            </a:r>
          </a:p>
          <a:p>
            <a:pPr marL="360363" lvl="1" indent="-276225"/>
            <a:r>
              <a:rPr lang="en-CA" sz="2800" dirty="0" err="1"/>
              <a:t>L’expression</a:t>
            </a:r>
            <a:r>
              <a:rPr lang="en-CA" sz="2800" dirty="0"/>
              <a:t> des dissensions </a:t>
            </a:r>
            <a:r>
              <a:rPr lang="en-CA" sz="2800" dirty="0" err="1"/>
              <a:t>doit</a:t>
            </a:r>
            <a:r>
              <a:rPr lang="en-CA" sz="2800" dirty="0"/>
              <a:t> </a:t>
            </a:r>
            <a:r>
              <a:rPr lang="en-CA" sz="2800" dirty="0" err="1"/>
              <a:t>pouvoir</a:t>
            </a:r>
            <a:r>
              <a:rPr lang="en-CA" sz="2800" dirty="0"/>
              <a:t> se faire sans </a:t>
            </a:r>
            <a:r>
              <a:rPr lang="en-CA" sz="2800" dirty="0" err="1"/>
              <a:t>contraintes</a:t>
            </a:r>
            <a:r>
              <a:rPr lang="en-CA" sz="2800" dirty="0"/>
              <a:t> </a:t>
            </a:r>
            <a:r>
              <a:rPr lang="en-CA" sz="2800" dirty="0" err="1"/>
              <a:t>ni</a:t>
            </a:r>
            <a:r>
              <a:rPr lang="en-CA" sz="2800" dirty="0"/>
              <a:t> </a:t>
            </a:r>
            <a:r>
              <a:rPr lang="en-CA" sz="2800" dirty="0" err="1"/>
              <a:t>empêchement</a:t>
            </a:r>
            <a:endParaRPr lang="en-CA" sz="2800" dirty="0"/>
          </a:p>
          <a:p>
            <a:pPr marL="360363" lvl="1" indent="-276225"/>
            <a:r>
              <a:rPr lang="en-CA" sz="2800" dirty="0"/>
              <a:t>Ni la bonne entente et la </a:t>
            </a:r>
            <a:r>
              <a:rPr lang="en-CA" sz="2800" dirty="0" err="1"/>
              <a:t>cohésion</a:t>
            </a:r>
            <a:r>
              <a:rPr lang="en-CA" sz="2800" dirty="0"/>
              <a:t> interne du </a:t>
            </a:r>
            <a:r>
              <a:rPr lang="en-CA" sz="2800" dirty="0" err="1"/>
              <a:t>groupe</a:t>
            </a:r>
            <a:r>
              <a:rPr lang="en-CA" sz="2800" dirty="0"/>
              <a:t>, </a:t>
            </a:r>
            <a:r>
              <a:rPr lang="en-CA" sz="2800" dirty="0" err="1"/>
              <a:t>ni</a:t>
            </a:r>
            <a:r>
              <a:rPr lang="en-CA" sz="2800" dirty="0"/>
              <a:t> </a:t>
            </a:r>
            <a:r>
              <a:rPr lang="en-CA" sz="2800" dirty="0" err="1"/>
              <a:t>l’objectif</a:t>
            </a:r>
            <a:r>
              <a:rPr lang="en-CA" sz="2800" dirty="0"/>
              <a:t> </a:t>
            </a:r>
            <a:r>
              <a:rPr lang="en-CA" sz="2800" dirty="0" err="1"/>
              <a:t>d’atteindre</a:t>
            </a:r>
            <a:r>
              <a:rPr lang="en-CA" sz="2800" dirty="0"/>
              <a:t> un consensus ne </a:t>
            </a:r>
            <a:r>
              <a:rPr lang="en-CA" sz="2800" dirty="0" err="1"/>
              <a:t>doivent</a:t>
            </a:r>
            <a:r>
              <a:rPr lang="en-CA" sz="2800" dirty="0"/>
              <a:t> </a:t>
            </a:r>
            <a:r>
              <a:rPr lang="en-CA" sz="2800" dirty="0" err="1"/>
              <a:t>être</a:t>
            </a:r>
            <a:r>
              <a:rPr lang="en-CA" sz="2800" dirty="0"/>
              <a:t> </a:t>
            </a:r>
            <a:r>
              <a:rPr lang="en-CA" sz="2800" dirty="0" err="1"/>
              <a:t>valorisés</a:t>
            </a:r>
            <a:r>
              <a:rPr lang="en-CA" sz="2800" dirty="0"/>
              <a:t> au point de </a:t>
            </a:r>
            <a:r>
              <a:rPr lang="en-CA" sz="2800" dirty="0" err="1"/>
              <a:t>chercher</a:t>
            </a:r>
            <a:r>
              <a:rPr lang="en-CA" sz="2800" dirty="0"/>
              <a:t> à </a:t>
            </a:r>
            <a:r>
              <a:rPr lang="en-CA" sz="2800" dirty="0" err="1"/>
              <a:t>éviter</a:t>
            </a:r>
            <a:r>
              <a:rPr lang="en-CA" sz="2800" dirty="0"/>
              <a:t> les </a:t>
            </a:r>
            <a:r>
              <a:rPr lang="en-CA" sz="2800" dirty="0" err="1"/>
              <a:t>débats</a:t>
            </a:r>
            <a:r>
              <a:rPr lang="en-CA" sz="2800" dirty="0"/>
              <a:t> </a:t>
            </a:r>
            <a:r>
              <a:rPr lang="en-CA" sz="2800" dirty="0" err="1"/>
              <a:t>ou</a:t>
            </a:r>
            <a:r>
              <a:rPr lang="en-CA" sz="2800" dirty="0"/>
              <a:t> à neutraliser </a:t>
            </a:r>
            <a:r>
              <a:rPr lang="en-CA" sz="2800" dirty="0" err="1"/>
              <a:t>rapidement</a:t>
            </a:r>
            <a:r>
              <a:rPr lang="en-CA" sz="2800" dirty="0"/>
              <a:t> –sans </a:t>
            </a:r>
            <a:r>
              <a:rPr lang="en-CA" sz="2800" dirty="0" err="1"/>
              <a:t>examen</a:t>
            </a:r>
            <a:r>
              <a:rPr lang="en-CA" sz="2800" dirty="0"/>
              <a:t> </a:t>
            </a:r>
            <a:r>
              <a:rPr lang="en-CA" sz="2800" dirty="0" err="1"/>
              <a:t>suffisant</a:t>
            </a:r>
            <a:r>
              <a:rPr lang="en-CA" sz="2800" dirty="0"/>
              <a:t>- les </a:t>
            </a:r>
            <a:r>
              <a:rPr lang="en-CA" sz="2800" dirty="0" err="1"/>
              <a:t>conflits</a:t>
            </a:r>
            <a:r>
              <a:rPr lang="en-CA" sz="2800" dirty="0"/>
              <a:t> </a:t>
            </a:r>
            <a:r>
              <a:rPr lang="en-CA" sz="2800" dirty="0" err="1"/>
              <a:t>pouvant</a:t>
            </a:r>
            <a:r>
              <a:rPr lang="en-CA" sz="2800" dirty="0"/>
              <a:t> </a:t>
            </a:r>
            <a:r>
              <a:rPr lang="en-CA" sz="2800" dirty="0" err="1"/>
              <a:t>surgir</a:t>
            </a:r>
            <a:r>
              <a:rPr lang="en-CA" sz="2800" dirty="0"/>
              <a:t> </a:t>
            </a:r>
            <a:r>
              <a:rPr lang="en-CA" sz="2800" dirty="0" err="1"/>
              <a:t>dans</a:t>
            </a:r>
            <a:r>
              <a:rPr lang="en-CA" sz="2800" dirty="0"/>
              <a:t> le </a:t>
            </a:r>
            <a:r>
              <a:rPr lang="en-CA" sz="2800" dirty="0" err="1"/>
              <a:t>groupe</a:t>
            </a:r>
            <a:r>
              <a:rPr lang="en-CA" sz="2800" dirty="0"/>
              <a:t>. </a:t>
            </a:r>
            <a:r>
              <a:rPr lang="en-CA" sz="2400" dirty="0"/>
              <a:t> (Bégin, 1995, p. 185)</a:t>
            </a:r>
          </a:p>
          <a:p>
            <a:pPr marL="0" indent="0">
              <a:buNone/>
            </a:pPr>
            <a:r>
              <a:rPr lang="fr-CA" altLang="en-US" sz="2800" dirty="0"/>
              <a:t>                                                          		© Saint-Arnaud, 2018</a:t>
            </a:r>
            <a:endParaRPr lang="fr-FR" sz="2800" dirty="0"/>
          </a:p>
          <a:p>
            <a:pPr marL="0" indent="0">
              <a:buNone/>
            </a:pPr>
            <a:endParaRPr lang="fr-FR" sz="2800" dirty="0"/>
          </a:p>
        </p:txBody>
      </p:sp>
    </p:spTree>
    <p:extLst>
      <p:ext uri="{BB962C8B-B14F-4D97-AF65-F5344CB8AC3E}">
        <p14:creationId xmlns:p14="http://schemas.microsoft.com/office/powerpoint/2010/main" val="7299440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B16441-82DC-4CA1-85E5-D10BBC8CCFD8}"/>
              </a:ext>
            </a:extLst>
          </p:cNvPr>
          <p:cNvSpPr>
            <a:spLocks noGrp="1"/>
          </p:cNvSpPr>
          <p:nvPr>
            <p:ph type="title"/>
          </p:nvPr>
        </p:nvSpPr>
        <p:spPr/>
        <p:txBody>
          <a:bodyPr>
            <a:normAutofit fontScale="90000"/>
          </a:bodyPr>
          <a:lstStyle/>
          <a:p>
            <a:r>
              <a:rPr lang="fr-CA" dirty="0"/>
              <a:t>3-Méthode de délibération, analyse et résolution de problèmes éthiques</a:t>
            </a:r>
            <a:endParaRPr lang="fr-FR" dirty="0"/>
          </a:p>
        </p:txBody>
      </p:sp>
      <p:sp>
        <p:nvSpPr>
          <p:cNvPr id="3" name="Espace réservé du contenu 2">
            <a:extLst>
              <a:ext uri="{FF2B5EF4-FFF2-40B4-BE49-F238E27FC236}">
                <a16:creationId xmlns:a16="http://schemas.microsoft.com/office/drawing/2014/main" id="{942DD41C-DC2E-444B-AAD7-8D3623702F94}"/>
              </a:ext>
            </a:extLst>
          </p:cNvPr>
          <p:cNvSpPr>
            <a:spLocks noGrp="1"/>
          </p:cNvSpPr>
          <p:nvPr>
            <p:ph idx="1"/>
          </p:nvPr>
        </p:nvSpPr>
        <p:spPr/>
        <p:txBody>
          <a:bodyPr>
            <a:normAutofit fontScale="85000" lnSpcReduction="10000"/>
          </a:bodyPr>
          <a:lstStyle/>
          <a:p>
            <a:r>
              <a:rPr lang="fr-CA" sz="3200" dirty="0"/>
              <a:t>Méthode qui correspond à un processus décisionnel qui intègre des repères empiriques, déontologiques et procéduraux à différentes étapes du processus</a:t>
            </a:r>
          </a:p>
          <a:p>
            <a:r>
              <a:rPr lang="fr-CA" sz="3200" dirty="0"/>
              <a:t>Cette méthode peut s’appliquer dans la pratique clinique, dans la pratique communautaire, en santé populationnelle, en enseignement et en gestion</a:t>
            </a:r>
            <a:endParaRPr lang="fr-FR" sz="3200" dirty="0"/>
          </a:p>
        </p:txBody>
      </p:sp>
      <p:sp>
        <p:nvSpPr>
          <p:cNvPr id="4" name="ZoneTexte 3">
            <a:extLst>
              <a:ext uri="{FF2B5EF4-FFF2-40B4-BE49-F238E27FC236}">
                <a16:creationId xmlns:a16="http://schemas.microsoft.com/office/drawing/2014/main" id="{42FD2808-1EF2-41A0-ACA3-F70ACD22F693}"/>
              </a:ext>
            </a:extLst>
          </p:cNvPr>
          <p:cNvSpPr txBox="1"/>
          <p:nvPr/>
        </p:nvSpPr>
        <p:spPr>
          <a:xfrm>
            <a:off x="6804248" y="6453336"/>
            <a:ext cx="2232248" cy="253916"/>
          </a:xfrm>
          <a:prstGeom prst="rect">
            <a:avLst/>
          </a:prstGeom>
          <a:noFill/>
        </p:spPr>
        <p:txBody>
          <a:bodyPr wrap="square" rtlCol="0">
            <a:spAutoFit/>
          </a:bodyPr>
          <a:lstStyle/>
          <a:p>
            <a:pPr>
              <a:defRPr/>
            </a:pPr>
            <a:r>
              <a:rPr lang="fr-CA" altLang="en-US" sz="1050" dirty="0"/>
              <a:t>© Saint-Arnaud,   2018</a:t>
            </a:r>
            <a:endParaRPr lang="fr-FR" sz="1050" dirty="0"/>
          </a:p>
        </p:txBody>
      </p:sp>
    </p:spTree>
    <p:extLst>
      <p:ext uri="{BB962C8B-B14F-4D97-AF65-F5344CB8AC3E}">
        <p14:creationId xmlns:p14="http://schemas.microsoft.com/office/powerpoint/2010/main" val="41632861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Oval 2"/>
          <p:cNvSpPr>
            <a:spLocks noChangeArrowheads="1"/>
          </p:cNvSpPr>
          <p:nvPr/>
        </p:nvSpPr>
        <p:spPr bwMode="auto">
          <a:xfrm>
            <a:off x="4572000" y="1646635"/>
            <a:ext cx="1296591" cy="956072"/>
          </a:xfrm>
          <a:prstGeom prst="ellipse">
            <a:avLst/>
          </a:prstGeom>
          <a:solidFill>
            <a:schemeClr val="accent1"/>
          </a:solidFill>
          <a:ln w="9525">
            <a:solidFill>
              <a:schemeClr val="tx1"/>
            </a:solidFill>
            <a:round/>
            <a:headEnd/>
            <a:tailEnd/>
          </a:ln>
        </p:spPr>
        <p:txBody>
          <a:bodyPr wrap="none" anchor="ctr"/>
          <a:lstStyle/>
          <a:p>
            <a:pPr algn="ctr"/>
            <a:r>
              <a:rPr lang="fr-CA" sz="1350" b="1" dirty="0">
                <a:solidFill>
                  <a:schemeClr val="bg1"/>
                </a:solidFill>
              </a:rPr>
              <a:t>1.Décrire </a:t>
            </a:r>
          </a:p>
          <a:p>
            <a:pPr algn="ctr"/>
            <a:r>
              <a:rPr lang="fr-CA" sz="1350" b="1" dirty="0">
                <a:solidFill>
                  <a:schemeClr val="bg1"/>
                </a:solidFill>
              </a:rPr>
              <a:t>la situation</a:t>
            </a:r>
          </a:p>
        </p:txBody>
      </p:sp>
      <p:sp>
        <p:nvSpPr>
          <p:cNvPr id="7172" name="Oval 3"/>
          <p:cNvSpPr>
            <a:spLocks noChangeArrowheads="1"/>
          </p:cNvSpPr>
          <p:nvPr/>
        </p:nvSpPr>
        <p:spPr bwMode="auto">
          <a:xfrm>
            <a:off x="5868591" y="2132411"/>
            <a:ext cx="1295400" cy="902494"/>
          </a:xfrm>
          <a:prstGeom prst="ellipse">
            <a:avLst/>
          </a:prstGeom>
          <a:solidFill>
            <a:schemeClr val="accent1"/>
          </a:solidFill>
          <a:ln w="9525">
            <a:solidFill>
              <a:schemeClr val="tx1"/>
            </a:solidFill>
            <a:round/>
            <a:headEnd/>
            <a:tailEnd/>
          </a:ln>
        </p:spPr>
        <p:txBody>
          <a:bodyPr wrap="none" anchor="ctr"/>
          <a:lstStyle/>
          <a:p>
            <a:pPr algn="ctr"/>
            <a:r>
              <a:rPr lang="fr-CA" sz="1350" b="1" dirty="0">
                <a:solidFill>
                  <a:schemeClr val="bg1"/>
                </a:solidFill>
              </a:rPr>
              <a:t>2.Identifier les</a:t>
            </a:r>
          </a:p>
          <a:p>
            <a:pPr algn="ctr"/>
            <a:r>
              <a:rPr lang="fr-CA" sz="1350" b="1" dirty="0">
                <a:solidFill>
                  <a:schemeClr val="bg1"/>
                </a:solidFill>
              </a:rPr>
              <a:t> faits pertinents</a:t>
            </a:r>
          </a:p>
        </p:txBody>
      </p:sp>
      <p:sp>
        <p:nvSpPr>
          <p:cNvPr id="7173" name="Oval 4"/>
          <p:cNvSpPr>
            <a:spLocks noChangeArrowheads="1"/>
          </p:cNvSpPr>
          <p:nvPr/>
        </p:nvSpPr>
        <p:spPr bwMode="auto">
          <a:xfrm>
            <a:off x="6173489" y="3158728"/>
            <a:ext cx="1566863" cy="917972"/>
          </a:xfrm>
          <a:prstGeom prst="ellipse">
            <a:avLst/>
          </a:prstGeom>
          <a:solidFill>
            <a:schemeClr val="accent1"/>
          </a:solidFill>
          <a:ln w="9525">
            <a:solidFill>
              <a:schemeClr val="tx1"/>
            </a:solidFill>
            <a:round/>
            <a:headEnd/>
            <a:tailEnd/>
          </a:ln>
        </p:spPr>
        <p:txBody>
          <a:bodyPr wrap="none" anchor="ctr"/>
          <a:lstStyle/>
          <a:p>
            <a:pPr algn="ctr"/>
            <a:r>
              <a:rPr lang="fr-CA" sz="1350" b="1" dirty="0">
                <a:solidFill>
                  <a:schemeClr val="bg1"/>
                </a:solidFill>
              </a:rPr>
              <a:t>3. Identifier les</a:t>
            </a:r>
          </a:p>
          <a:p>
            <a:pPr algn="ctr"/>
            <a:r>
              <a:rPr lang="fr-CA" sz="1350" b="1" dirty="0">
                <a:solidFill>
                  <a:schemeClr val="bg1"/>
                </a:solidFill>
              </a:rPr>
              <a:t>personnes, rôles</a:t>
            </a:r>
          </a:p>
          <a:p>
            <a:pPr algn="ctr"/>
            <a:r>
              <a:rPr lang="fr-CA" sz="1350" b="1" dirty="0">
                <a:solidFill>
                  <a:schemeClr val="bg1"/>
                </a:solidFill>
              </a:rPr>
              <a:t>et valeurs</a:t>
            </a:r>
          </a:p>
        </p:txBody>
      </p:sp>
      <p:sp>
        <p:nvSpPr>
          <p:cNvPr id="7174" name="Oval 5"/>
          <p:cNvSpPr>
            <a:spLocks noChangeArrowheads="1"/>
          </p:cNvSpPr>
          <p:nvPr/>
        </p:nvSpPr>
        <p:spPr bwMode="auto">
          <a:xfrm>
            <a:off x="5975747" y="4238625"/>
            <a:ext cx="1566863" cy="919163"/>
          </a:xfrm>
          <a:prstGeom prst="ellipse">
            <a:avLst/>
          </a:prstGeom>
          <a:solidFill>
            <a:schemeClr val="accent1"/>
          </a:solidFill>
          <a:ln w="9525">
            <a:solidFill>
              <a:schemeClr val="tx1"/>
            </a:solidFill>
            <a:round/>
            <a:headEnd/>
            <a:tailEnd/>
          </a:ln>
        </p:spPr>
        <p:txBody>
          <a:bodyPr wrap="none" anchor="ctr"/>
          <a:lstStyle/>
          <a:p>
            <a:pPr algn="ctr"/>
            <a:r>
              <a:rPr lang="fr-CA" sz="1350" b="1" dirty="0">
                <a:solidFill>
                  <a:schemeClr val="bg1"/>
                </a:solidFill>
              </a:rPr>
              <a:t>4.Identifier les</a:t>
            </a:r>
          </a:p>
          <a:p>
            <a:pPr algn="ctr"/>
            <a:r>
              <a:rPr lang="fr-CA" sz="1350" b="1" dirty="0">
                <a:solidFill>
                  <a:schemeClr val="bg1"/>
                </a:solidFill>
              </a:rPr>
              <a:t> options  possibles</a:t>
            </a:r>
          </a:p>
        </p:txBody>
      </p:sp>
      <p:sp>
        <p:nvSpPr>
          <p:cNvPr id="7175" name="Oval 6"/>
          <p:cNvSpPr>
            <a:spLocks noChangeArrowheads="1"/>
          </p:cNvSpPr>
          <p:nvPr/>
        </p:nvSpPr>
        <p:spPr bwMode="auto">
          <a:xfrm>
            <a:off x="4572001" y="4725592"/>
            <a:ext cx="1403747" cy="863203"/>
          </a:xfrm>
          <a:prstGeom prst="ellipse">
            <a:avLst/>
          </a:prstGeom>
          <a:solidFill>
            <a:schemeClr val="accent1"/>
          </a:solidFill>
          <a:ln w="9525">
            <a:solidFill>
              <a:schemeClr val="tx1"/>
            </a:solidFill>
            <a:round/>
            <a:headEnd/>
            <a:tailEnd/>
          </a:ln>
        </p:spPr>
        <p:txBody>
          <a:bodyPr wrap="none" anchor="ctr"/>
          <a:lstStyle/>
          <a:p>
            <a:pPr algn="ctr"/>
            <a:r>
              <a:rPr lang="fr-CA" sz="1350" b="1" dirty="0">
                <a:solidFill>
                  <a:schemeClr val="bg1"/>
                </a:solidFill>
              </a:rPr>
              <a:t>5. Identifier les </a:t>
            </a:r>
          </a:p>
          <a:p>
            <a:pPr algn="ctr"/>
            <a:r>
              <a:rPr lang="fr-CA" sz="1350" b="1" dirty="0">
                <a:solidFill>
                  <a:schemeClr val="bg1"/>
                </a:solidFill>
              </a:rPr>
              <a:t>normes et</a:t>
            </a:r>
          </a:p>
          <a:p>
            <a:pPr algn="ctr"/>
            <a:r>
              <a:rPr lang="fr-CA" sz="1350" b="1" dirty="0">
                <a:solidFill>
                  <a:schemeClr val="bg1"/>
                </a:solidFill>
              </a:rPr>
              <a:t>contraintes</a:t>
            </a:r>
          </a:p>
        </p:txBody>
      </p:sp>
      <p:sp>
        <p:nvSpPr>
          <p:cNvPr id="7176" name="Oval 7"/>
          <p:cNvSpPr>
            <a:spLocks noChangeArrowheads="1"/>
          </p:cNvSpPr>
          <p:nvPr/>
        </p:nvSpPr>
        <p:spPr bwMode="auto">
          <a:xfrm>
            <a:off x="3059908" y="4725592"/>
            <a:ext cx="1241822" cy="863203"/>
          </a:xfrm>
          <a:prstGeom prst="ellipse">
            <a:avLst/>
          </a:prstGeom>
          <a:solidFill>
            <a:schemeClr val="accent1"/>
          </a:solidFill>
          <a:ln w="9525">
            <a:solidFill>
              <a:schemeClr val="tx1"/>
            </a:solidFill>
            <a:round/>
            <a:headEnd/>
            <a:tailEnd/>
          </a:ln>
        </p:spPr>
        <p:txBody>
          <a:bodyPr wrap="none" anchor="ctr"/>
          <a:lstStyle/>
          <a:p>
            <a:pPr algn="ctr"/>
            <a:r>
              <a:rPr lang="fr-CA" sz="1350" b="1" dirty="0">
                <a:solidFill>
                  <a:schemeClr val="bg1"/>
                </a:solidFill>
              </a:rPr>
              <a:t>6.Identifier </a:t>
            </a:r>
          </a:p>
          <a:p>
            <a:pPr algn="ctr"/>
            <a:r>
              <a:rPr lang="fr-CA" sz="1350" b="1" dirty="0">
                <a:solidFill>
                  <a:schemeClr val="bg1"/>
                </a:solidFill>
              </a:rPr>
              <a:t> les repères </a:t>
            </a:r>
          </a:p>
          <a:p>
            <a:pPr algn="ctr"/>
            <a:r>
              <a:rPr lang="fr-CA" sz="1350" b="1" dirty="0">
                <a:solidFill>
                  <a:schemeClr val="bg1"/>
                </a:solidFill>
              </a:rPr>
              <a:t>éthiques</a:t>
            </a:r>
          </a:p>
        </p:txBody>
      </p:sp>
      <p:sp>
        <p:nvSpPr>
          <p:cNvPr id="7177" name="Oval 8"/>
          <p:cNvSpPr>
            <a:spLocks noChangeArrowheads="1"/>
          </p:cNvSpPr>
          <p:nvPr/>
        </p:nvSpPr>
        <p:spPr bwMode="auto">
          <a:xfrm>
            <a:off x="1763317" y="4293394"/>
            <a:ext cx="1388269" cy="863204"/>
          </a:xfrm>
          <a:prstGeom prst="ellipse">
            <a:avLst/>
          </a:prstGeom>
          <a:solidFill>
            <a:schemeClr val="accent1"/>
          </a:solidFill>
          <a:ln w="9525">
            <a:solidFill>
              <a:schemeClr val="tx1"/>
            </a:solidFill>
            <a:round/>
            <a:headEnd/>
            <a:tailEnd/>
          </a:ln>
        </p:spPr>
        <p:txBody>
          <a:bodyPr wrap="none" anchor="ctr"/>
          <a:lstStyle/>
          <a:p>
            <a:pPr algn="ctr"/>
            <a:r>
              <a:rPr lang="fr-CA" sz="1350" b="1" dirty="0">
                <a:solidFill>
                  <a:schemeClr val="bg1"/>
                </a:solidFill>
              </a:rPr>
              <a:t>7.Procéder à </a:t>
            </a:r>
          </a:p>
          <a:p>
            <a:pPr algn="ctr"/>
            <a:r>
              <a:rPr lang="fr-CA" sz="1350" b="1" dirty="0">
                <a:solidFill>
                  <a:schemeClr val="bg1"/>
                </a:solidFill>
              </a:rPr>
              <a:t>L’analyse</a:t>
            </a:r>
          </a:p>
        </p:txBody>
      </p:sp>
      <p:sp>
        <p:nvSpPr>
          <p:cNvPr id="7178" name="Oval 9"/>
          <p:cNvSpPr>
            <a:spLocks noChangeArrowheads="1"/>
          </p:cNvSpPr>
          <p:nvPr/>
        </p:nvSpPr>
        <p:spPr bwMode="auto">
          <a:xfrm>
            <a:off x="1385887" y="3213499"/>
            <a:ext cx="1566863" cy="972740"/>
          </a:xfrm>
          <a:prstGeom prst="ellipse">
            <a:avLst/>
          </a:prstGeom>
          <a:solidFill>
            <a:schemeClr val="accent1"/>
          </a:solidFill>
          <a:ln w="9525">
            <a:solidFill>
              <a:schemeClr val="tx1"/>
            </a:solidFill>
            <a:round/>
            <a:headEnd/>
            <a:tailEnd/>
          </a:ln>
        </p:spPr>
        <p:txBody>
          <a:bodyPr wrap="none" anchor="ctr"/>
          <a:lstStyle/>
          <a:p>
            <a:pPr algn="ctr"/>
            <a:r>
              <a:rPr lang="fr-CA" sz="1350" b="1" dirty="0">
                <a:solidFill>
                  <a:schemeClr val="bg1"/>
                </a:solidFill>
              </a:rPr>
              <a:t>8. Présenter et </a:t>
            </a:r>
          </a:p>
          <a:p>
            <a:pPr algn="ctr"/>
            <a:r>
              <a:rPr lang="fr-CA" sz="1350" b="1" dirty="0">
                <a:solidFill>
                  <a:schemeClr val="bg1"/>
                </a:solidFill>
              </a:rPr>
              <a:t>discuter les options</a:t>
            </a:r>
          </a:p>
          <a:p>
            <a:pPr algn="ctr"/>
            <a:r>
              <a:rPr lang="fr-CA" sz="1350" b="1" dirty="0">
                <a:solidFill>
                  <a:schemeClr val="bg1"/>
                </a:solidFill>
              </a:rPr>
              <a:t>proposées</a:t>
            </a:r>
          </a:p>
        </p:txBody>
      </p:sp>
      <p:sp>
        <p:nvSpPr>
          <p:cNvPr id="7179" name="Oval 10"/>
          <p:cNvSpPr>
            <a:spLocks noChangeArrowheads="1"/>
          </p:cNvSpPr>
          <p:nvPr/>
        </p:nvSpPr>
        <p:spPr bwMode="auto">
          <a:xfrm>
            <a:off x="1925241" y="2240758"/>
            <a:ext cx="1279922" cy="794147"/>
          </a:xfrm>
          <a:prstGeom prst="ellipse">
            <a:avLst/>
          </a:prstGeom>
          <a:solidFill>
            <a:schemeClr val="accent1"/>
          </a:solidFill>
          <a:ln w="9525">
            <a:solidFill>
              <a:schemeClr val="tx1"/>
            </a:solidFill>
            <a:round/>
            <a:headEnd/>
            <a:tailEnd/>
          </a:ln>
        </p:spPr>
        <p:txBody>
          <a:bodyPr wrap="none" anchor="ctr"/>
          <a:lstStyle/>
          <a:p>
            <a:pPr algn="ctr"/>
            <a:r>
              <a:rPr lang="fr-CA" sz="1350" b="1" dirty="0">
                <a:solidFill>
                  <a:schemeClr val="bg1"/>
                </a:solidFill>
              </a:rPr>
              <a:t>9.Choisir une</a:t>
            </a:r>
          </a:p>
          <a:p>
            <a:pPr algn="ctr"/>
            <a:r>
              <a:rPr lang="fr-CA" sz="1350" b="1" dirty="0">
                <a:solidFill>
                  <a:schemeClr val="bg1"/>
                </a:solidFill>
              </a:rPr>
              <a:t>option et </a:t>
            </a:r>
          </a:p>
          <a:p>
            <a:pPr algn="ctr"/>
            <a:r>
              <a:rPr lang="fr-CA" sz="1350" b="1" dirty="0">
                <a:solidFill>
                  <a:schemeClr val="bg1"/>
                </a:solidFill>
              </a:rPr>
              <a:t>l’appliquer</a:t>
            </a:r>
          </a:p>
        </p:txBody>
      </p:sp>
      <p:sp>
        <p:nvSpPr>
          <p:cNvPr id="7180" name="Oval 11"/>
          <p:cNvSpPr>
            <a:spLocks noChangeArrowheads="1"/>
          </p:cNvSpPr>
          <p:nvPr/>
        </p:nvSpPr>
        <p:spPr bwMode="auto">
          <a:xfrm>
            <a:off x="3113485" y="1646636"/>
            <a:ext cx="1241822" cy="902494"/>
          </a:xfrm>
          <a:prstGeom prst="ellipse">
            <a:avLst/>
          </a:prstGeom>
          <a:solidFill>
            <a:schemeClr val="accent1"/>
          </a:solidFill>
          <a:ln w="9525">
            <a:solidFill>
              <a:schemeClr val="tx1"/>
            </a:solidFill>
            <a:round/>
            <a:headEnd/>
            <a:tailEnd/>
          </a:ln>
        </p:spPr>
        <p:txBody>
          <a:bodyPr wrap="none" anchor="ctr"/>
          <a:lstStyle/>
          <a:p>
            <a:pPr algn="ctr"/>
            <a:r>
              <a:rPr lang="fr-CA" sz="1350" b="1" dirty="0">
                <a:solidFill>
                  <a:schemeClr val="bg1"/>
                </a:solidFill>
              </a:rPr>
              <a:t>10.Évaluer </a:t>
            </a:r>
          </a:p>
          <a:p>
            <a:pPr algn="ctr"/>
            <a:r>
              <a:rPr lang="fr-CA" sz="1350" b="1" dirty="0">
                <a:solidFill>
                  <a:schemeClr val="bg1"/>
                </a:solidFill>
              </a:rPr>
              <a:t>l’intervention</a:t>
            </a:r>
          </a:p>
        </p:txBody>
      </p:sp>
      <p:sp>
        <p:nvSpPr>
          <p:cNvPr id="7181" name="Oval 12" descr="Modèle de Saint-Arnaud"/>
          <p:cNvSpPr>
            <a:spLocks noChangeArrowheads="1"/>
          </p:cNvSpPr>
          <p:nvPr/>
        </p:nvSpPr>
        <p:spPr bwMode="auto">
          <a:xfrm>
            <a:off x="3599261" y="3050383"/>
            <a:ext cx="1944290" cy="1241822"/>
          </a:xfrm>
          <a:prstGeom prst="ellipse">
            <a:avLst/>
          </a:prstGeom>
          <a:solidFill>
            <a:schemeClr val="accent1"/>
          </a:solidFill>
          <a:ln w="9525">
            <a:solidFill>
              <a:schemeClr val="tx1"/>
            </a:solidFill>
            <a:round/>
            <a:headEnd/>
            <a:tailEnd/>
          </a:ln>
        </p:spPr>
        <p:txBody>
          <a:bodyPr wrap="none" anchor="ctr"/>
          <a:lstStyle/>
          <a:p>
            <a:pPr algn="ctr"/>
            <a:r>
              <a:rPr lang="fr-CA" sz="2000" b="1" dirty="0">
                <a:solidFill>
                  <a:schemeClr val="bg1"/>
                </a:solidFill>
              </a:rPr>
              <a:t>Modèle </a:t>
            </a:r>
          </a:p>
          <a:p>
            <a:pPr algn="ctr"/>
            <a:r>
              <a:rPr lang="fr-CA" sz="2000" b="1" dirty="0">
                <a:solidFill>
                  <a:schemeClr val="bg1"/>
                </a:solidFill>
              </a:rPr>
              <a:t>DARPÉSI</a:t>
            </a:r>
          </a:p>
        </p:txBody>
      </p:sp>
      <p:sp>
        <p:nvSpPr>
          <p:cNvPr id="7182" name="Line 13"/>
          <p:cNvSpPr>
            <a:spLocks noChangeShapeType="1"/>
          </p:cNvSpPr>
          <p:nvPr/>
        </p:nvSpPr>
        <p:spPr bwMode="auto">
          <a:xfrm>
            <a:off x="5598319" y="1538288"/>
            <a:ext cx="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fr-CA" sz="1350"/>
          </a:p>
        </p:txBody>
      </p:sp>
      <p:graphicFrame>
        <p:nvGraphicFramePr>
          <p:cNvPr id="26638" name="Group 14"/>
          <p:cNvGraphicFramePr>
            <a:graphicFrameLocks noGrp="1"/>
          </p:cNvGraphicFramePr>
          <p:nvPr>
            <p:extLst>
              <p:ext uri="{D42A27DB-BD31-4B8C-83A1-F6EECF244321}">
                <p14:modId xmlns:p14="http://schemas.microsoft.com/office/powerpoint/2010/main" val="1772929941"/>
              </p:ext>
            </p:extLst>
          </p:nvPr>
        </p:nvGraphicFramePr>
        <p:xfrm>
          <a:off x="539552" y="9526"/>
          <a:ext cx="7920880" cy="1859903"/>
        </p:xfrm>
        <a:graphic>
          <a:graphicData uri="http://schemas.openxmlformats.org/drawingml/2006/table">
            <a:tbl>
              <a:tblPr>
                <a:tableStyleId>{2D5ABB26-0587-4C30-8999-92F81FD0307C}</a:tableStyleId>
              </a:tblPr>
              <a:tblGrid>
                <a:gridCol w="7920880">
                  <a:extLst>
                    <a:ext uri="{9D8B030D-6E8A-4147-A177-3AD203B41FA5}">
                      <a16:colId xmlns:a16="http://schemas.microsoft.com/office/drawing/2014/main" val="20000"/>
                    </a:ext>
                  </a:extLst>
                </a:gridCol>
              </a:tblGrid>
              <a:tr h="1859903">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fr-CA" sz="3000" b="0" i="0" u="none" strike="noStrike" cap="none" normalizeH="0" baseline="0" dirty="0">
                          <a:ln>
                            <a:noFill/>
                          </a:ln>
                          <a:solidFill>
                            <a:schemeClr val="tx1"/>
                          </a:solidFill>
                          <a:effectLst/>
                          <a:latin typeface="Arial" charset="0"/>
                        </a:rPr>
                        <a:t>Délibération, analyse et résolution des problèmes éthiques en sciences infirmières</a:t>
                      </a:r>
                    </a:p>
                  </a:txBody>
                  <a:tcPr marL="68580" marR="68580" marT="34290" marB="34290" horzOverflow="overflow"/>
                </a:tc>
                <a:extLst>
                  <a:ext uri="{0D108BD9-81ED-4DB2-BD59-A6C34878D82A}">
                    <a16:rowId xmlns:a16="http://schemas.microsoft.com/office/drawing/2014/main" val="10000"/>
                  </a:ext>
                </a:extLst>
              </a:tr>
            </a:tbl>
          </a:graphicData>
        </a:graphic>
      </p:graphicFrame>
      <p:sp>
        <p:nvSpPr>
          <p:cNvPr id="7189" name="AutoShape 20"/>
          <p:cNvSpPr>
            <a:spLocks noChangeArrowheads="1"/>
          </p:cNvSpPr>
          <p:nvPr/>
        </p:nvSpPr>
        <p:spPr bwMode="auto">
          <a:xfrm rot="797790">
            <a:off x="5741462" y="1526521"/>
            <a:ext cx="1089294" cy="518921"/>
          </a:xfrm>
          <a:prstGeom prst="curvedDownArrow">
            <a:avLst>
              <a:gd name="adj1" fmla="val 37500"/>
              <a:gd name="adj2" fmla="val 70882"/>
              <a:gd name="adj3" fmla="val 33333"/>
            </a:avLst>
          </a:prstGeom>
          <a:solidFill>
            <a:schemeClr val="accent1"/>
          </a:solidFill>
          <a:ln w="9525">
            <a:solidFill>
              <a:schemeClr val="tx1"/>
            </a:solidFill>
            <a:miter lim="800000"/>
            <a:headEnd/>
            <a:tailEnd/>
          </a:ln>
        </p:spPr>
        <p:txBody>
          <a:bodyPr wrap="none" anchor="ctr"/>
          <a:lstStyle/>
          <a:p>
            <a:endParaRPr lang="fr-FR" sz="1350"/>
          </a:p>
        </p:txBody>
      </p:sp>
      <p:sp>
        <p:nvSpPr>
          <p:cNvPr id="7190" name="AutoShape 21"/>
          <p:cNvSpPr>
            <a:spLocks noChangeArrowheads="1"/>
          </p:cNvSpPr>
          <p:nvPr/>
        </p:nvSpPr>
        <p:spPr bwMode="auto">
          <a:xfrm rot="4140096">
            <a:off x="6894760" y="2495225"/>
            <a:ext cx="1201475" cy="578358"/>
          </a:xfrm>
          <a:prstGeom prst="curvedDownArrow">
            <a:avLst>
              <a:gd name="adj1" fmla="val 30830"/>
              <a:gd name="adj2" fmla="val 72495"/>
              <a:gd name="adj3" fmla="val 30844"/>
            </a:avLst>
          </a:prstGeom>
          <a:solidFill>
            <a:schemeClr val="accent1"/>
          </a:solidFill>
          <a:ln w="9525">
            <a:solidFill>
              <a:schemeClr val="tx1"/>
            </a:solidFill>
            <a:miter lim="800000"/>
            <a:headEnd/>
            <a:tailEnd/>
          </a:ln>
        </p:spPr>
        <p:txBody>
          <a:bodyPr wrap="none" anchor="ctr"/>
          <a:lstStyle/>
          <a:p>
            <a:endParaRPr lang="fr-FR" sz="1350"/>
          </a:p>
        </p:txBody>
      </p:sp>
      <p:sp>
        <p:nvSpPr>
          <p:cNvPr id="7191" name="AutoShape 22"/>
          <p:cNvSpPr>
            <a:spLocks noChangeArrowheads="1"/>
          </p:cNvSpPr>
          <p:nvPr/>
        </p:nvSpPr>
        <p:spPr bwMode="auto">
          <a:xfrm rot="5400000">
            <a:off x="7270552" y="3987999"/>
            <a:ext cx="910829" cy="550069"/>
          </a:xfrm>
          <a:prstGeom prst="curvedDownArrow">
            <a:avLst>
              <a:gd name="adj1" fmla="val 33117"/>
              <a:gd name="adj2" fmla="val 66234"/>
              <a:gd name="adj3" fmla="val 33333"/>
            </a:avLst>
          </a:prstGeom>
          <a:solidFill>
            <a:schemeClr val="accent1"/>
          </a:solidFill>
          <a:ln w="9525">
            <a:solidFill>
              <a:schemeClr val="tx1"/>
            </a:solidFill>
            <a:miter lim="800000"/>
            <a:headEnd/>
            <a:tailEnd/>
          </a:ln>
        </p:spPr>
        <p:txBody>
          <a:bodyPr wrap="none" anchor="ctr"/>
          <a:lstStyle/>
          <a:p>
            <a:endParaRPr lang="fr-FR" sz="1350"/>
          </a:p>
        </p:txBody>
      </p:sp>
      <p:sp>
        <p:nvSpPr>
          <p:cNvPr id="7192" name="AutoShape 23"/>
          <p:cNvSpPr>
            <a:spLocks noChangeArrowheads="1"/>
          </p:cNvSpPr>
          <p:nvPr/>
        </p:nvSpPr>
        <p:spPr bwMode="auto">
          <a:xfrm rot="-9535737">
            <a:off x="2357437" y="5211367"/>
            <a:ext cx="910829" cy="550069"/>
          </a:xfrm>
          <a:prstGeom prst="curvedDownArrow">
            <a:avLst>
              <a:gd name="adj1" fmla="val 33117"/>
              <a:gd name="adj2" fmla="val 66234"/>
              <a:gd name="adj3" fmla="val 33333"/>
            </a:avLst>
          </a:prstGeom>
          <a:solidFill>
            <a:schemeClr val="accent1"/>
          </a:solidFill>
          <a:ln w="9525">
            <a:solidFill>
              <a:schemeClr val="tx1"/>
            </a:solidFill>
            <a:miter lim="800000"/>
            <a:headEnd/>
            <a:tailEnd/>
          </a:ln>
        </p:spPr>
        <p:txBody>
          <a:bodyPr wrap="none" anchor="ctr"/>
          <a:lstStyle/>
          <a:p>
            <a:endParaRPr lang="fr-FR" sz="1350"/>
          </a:p>
        </p:txBody>
      </p:sp>
      <p:sp>
        <p:nvSpPr>
          <p:cNvPr id="7193" name="AutoShape 24"/>
          <p:cNvSpPr>
            <a:spLocks noChangeArrowheads="1"/>
          </p:cNvSpPr>
          <p:nvPr/>
        </p:nvSpPr>
        <p:spPr bwMode="auto">
          <a:xfrm rot="10065542">
            <a:off x="5813823" y="5157789"/>
            <a:ext cx="910828" cy="550069"/>
          </a:xfrm>
          <a:prstGeom prst="curvedDownArrow">
            <a:avLst>
              <a:gd name="adj1" fmla="val 33117"/>
              <a:gd name="adj2" fmla="val 66234"/>
              <a:gd name="adj3" fmla="val 33333"/>
            </a:avLst>
          </a:prstGeom>
          <a:solidFill>
            <a:schemeClr val="accent1"/>
          </a:solidFill>
          <a:ln w="9525">
            <a:solidFill>
              <a:schemeClr val="tx1"/>
            </a:solidFill>
            <a:miter lim="800000"/>
            <a:headEnd/>
            <a:tailEnd/>
          </a:ln>
        </p:spPr>
        <p:txBody>
          <a:bodyPr wrap="none" anchor="ctr"/>
          <a:lstStyle/>
          <a:p>
            <a:endParaRPr lang="fr-FR" sz="1350"/>
          </a:p>
        </p:txBody>
      </p:sp>
      <p:sp>
        <p:nvSpPr>
          <p:cNvPr id="7194" name="AutoShape 25"/>
          <p:cNvSpPr>
            <a:spLocks noChangeArrowheads="1"/>
          </p:cNvSpPr>
          <p:nvPr/>
        </p:nvSpPr>
        <p:spPr bwMode="auto">
          <a:xfrm rot="-10385824">
            <a:off x="4115992" y="5450682"/>
            <a:ext cx="910828" cy="550069"/>
          </a:xfrm>
          <a:prstGeom prst="curvedDownArrow">
            <a:avLst>
              <a:gd name="adj1" fmla="val 33117"/>
              <a:gd name="adj2" fmla="val 66234"/>
              <a:gd name="adj3" fmla="val 33333"/>
            </a:avLst>
          </a:prstGeom>
          <a:solidFill>
            <a:schemeClr val="accent1"/>
          </a:solidFill>
          <a:ln w="9525">
            <a:solidFill>
              <a:schemeClr val="tx1"/>
            </a:solidFill>
            <a:miter lim="800000"/>
            <a:headEnd/>
            <a:tailEnd/>
          </a:ln>
        </p:spPr>
        <p:txBody>
          <a:bodyPr wrap="none" anchor="ctr"/>
          <a:lstStyle/>
          <a:p>
            <a:endParaRPr lang="fr-FR" sz="1350"/>
          </a:p>
        </p:txBody>
      </p:sp>
      <p:sp>
        <p:nvSpPr>
          <p:cNvPr id="7195" name="AutoShape 26"/>
          <p:cNvSpPr>
            <a:spLocks noChangeArrowheads="1"/>
          </p:cNvSpPr>
          <p:nvPr/>
        </p:nvSpPr>
        <p:spPr bwMode="auto">
          <a:xfrm rot="-6323049">
            <a:off x="962620" y="4149924"/>
            <a:ext cx="910829" cy="550069"/>
          </a:xfrm>
          <a:prstGeom prst="curvedDownArrow">
            <a:avLst>
              <a:gd name="adj1" fmla="val 33117"/>
              <a:gd name="adj2" fmla="val 66234"/>
              <a:gd name="adj3" fmla="val 33333"/>
            </a:avLst>
          </a:prstGeom>
          <a:solidFill>
            <a:schemeClr val="accent1"/>
          </a:solidFill>
          <a:ln w="9525">
            <a:solidFill>
              <a:schemeClr val="tx1"/>
            </a:solidFill>
            <a:miter lim="800000"/>
            <a:headEnd/>
            <a:tailEnd/>
          </a:ln>
        </p:spPr>
        <p:txBody>
          <a:bodyPr wrap="none" anchor="ctr"/>
          <a:lstStyle/>
          <a:p>
            <a:endParaRPr lang="fr-FR" sz="1350"/>
          </a:p>
        </p:txBody>
      </p:sp>
      <p:sp>
        <p:nvSpPr>
          <p:cNvPr id="7196" name="AutoShape 27"/>
          <p:cNvSpPr>
            <a:spLocks noChangeArrowheads="1"/>
          </p:cNvSpPr>
          <p:nvPr/>
        </p:nvSpPr>
        <p:spPr bwMode="auto">
          <a:xfrm rot="18042044">
            <a:off x="1043569" y="2578431"/>
            <a:ext cx="1067270" cy="539810"/>
          </a:xfrm>
          <a:prstGeom prst="curvedDownArrow">
            <a:avLst>
              <a:gd name="adj1" fmla="val 33117"/>
              <a:gd name="adj2" fmla="val 63468"/>
              <a:gd name="adj3" fmla="val 38075"/>
            </a:avLst>
          </a:prstGeom>
          <a:solidFill>
            <a:schemeClr val="accent1"/>
          </a:solidFill>
          <a:ln w="9525">
            <a:solidFill>
              <a:schemeClr val="tx1"/>
            </a:solidFill>
            <a:miter lim="800000"/>
            <a:headEnd/>
            <a:tailEnd/>
          </a:ln>
        </p:spPr>
        <p:txBody>
          <a:bodyPr wrap="none" anchor="ctr"/>
          <a:lstStyle/>
          <a:p>
            <a:endParaRPr lang="fr-FR" sz="1350"/>
          </a:p>
        </p:txBody>
      </p:sp>
      <p:sp>
        <p:nvSpPr>
          <p:cNvPr id="7197" name="AutoShape 28"/>
          <p:cNvSpPr>
            <a:spLocks noChangeArrowheads="1"/>
          </p:cNvSpPr>
          <p:nvPr/>
        </p:nvSpPr>
        <p:spPr bwMode="auto">
          <a:xfrm rot="-1461376">
            <a:off x="2177641" y="1522228"/>
            <a:ext cx="1092770" cy="550069"/>
          </a:xfrm>
          <a:prstGeom prst="curvedDownArrow">
            <a:avLst>
              <a:gd name="adj1" fmla="val 33117"/>
              <a:gd name="adj2" fmla="val 66234"/>
              <a:gd name="adj3" fmla="val 33333"/>
            </a:avLst>
          </a:prstGeom>
          <a:solidFill>
            <a:schemeClr val="accent1"/>
          </a:solidFill>
          <a:ln w="9525">
            <a:solidFill>
              <a:schemeClr val="tx1"/>
            </a:solidFill>
            <a:miter lim="800000"/>
            <a:headEnd/>
            <a:tailEnd/>
          </a:ln>
        </p:spPr>
        <p:txBody>
          <a:bodyPr wrap="none" anchor="ctr"/>
          <a:lstStyle/>
          <a:p>
            <a:endParaRPr lang="fr-FR" sz="1350"/>
          </a:p>
        </p:txBody>
      </p:sp>
      <p:sp>
        <p:nvSpPr>
          <p:cNvPr id="2" name="Espace réservé de la date 1"/>
          <p:cNvSpPr>
            <a:spLocks noGrp="1"/>
          </p:cNvSpPr>
          <p:nvPr>
            <p:ph type="dt" sz="half" idx="10"/>
          </p:nvPr>
        </p:nvSpPr>
        <p:spPr>
          <a:xfrm>
            <a:off x="5592691" y="6520259"/>
            <a:ext cx="2057400" cy="365125"/>
          </a:xfrm>
        </p:spPr>
        <p:txBody>
          <a:bodyPr/>
          <a:lstStyle/>
          <a:p>
            <a:r>
              <a:rPr lang="fr-CA" altLang="en-US" dirty="0"/>
              <a:t>© Saint-Arnaud,   2018</a:t>
            </a:r>
            <a:endParaRPr lang="fr-FR" dirty="0"/>
          </a:p>
          <a:p>
            <a:endParaRPr lang="fr-CA" dirty="0"/>
          </a:p>
        </p:txBody>
      </p:sp>
    </p:spTree>
    <p:extLst>
      <p:ext uri="{BB962C8B-B14F-4D97-AF65-F5344CB8AC3E}">
        <p14:creationId xmlns:p14="http://schemas.microsoft.com/office/powerpoint/2010/main" val="37064247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a:extLst>
              <a:ext uri="{FF2B5EF4-FFF2-40B4-BE49-F238E27FC236}">
                <a16:creationId xmlns:a16="http://schemas.microsoft.com/office/drawing/2014/main" id="{1C796504-77A2-4357-80D3-4A1E766D94AE}"/>
              </a:ext>
            </a:extLst>
          </p:cNvPr>
          <p:cNvSpPr>
            <a:spLocks noGrp="1" noChangeArrowheads="1"/>
          </p:cNvSpPr>
          <p:nvPr>
            <p:ph type="title"/>
          </p:nvPr>
        </p:nvSpPr>
        <p:spPr/>
        <p:txBody>
          <a:bodyPr>
            <a:normAutofit/>
          </a:bodyPr>
          <a:lstStyle/>
          <a:p>
            <a:pPr eaLnBrk="1" hangingPunct="1"/>
            <a:r>
              <a:rPr lang="fr-CA" altLang="fr-FR" sz="3400" b="1" dirty="0">
                <a:latin typeface="CG Times"/>
                <a:cs typeface="Times New Roman" panose="02020603050405020304" pitchFamily="18" charset="0"/>
              </a:rPr>
              <a:t>1- Décrire la situation problématique en cause</a:t>
            </a:r>
          </a:p>
        </p:txBody>
      </p:sp>
      <p:sp>
        <p:nvSpPr>
          <p:cNvPr id="137219" name="Rectangle 3">
            <a:extLst>
              <a:ext uri="{FF2B5EF4-FFF2-40B4-BE49-F238E27FC236}">
                <a16:creationId xmlns:a16="http://schemas.microsoft.com/office/drawing/2014/main" id="{AE28A72D-53BD-4FB2-9DDC-3D6B327528AA}"/>
              </a:ext>
            </a:extLst>
          </p:cNvPr>
          <p:cNvSpPr>
            <a:spLocks noGrp="1" noChangeArrowheads="1"/>
          </p:cNvSpPr>
          <p:nvPr>
            <p:ph idx="1"/>
          </p:nvPr>
        </p:nvSpPr>
        <p:spPr>
          <a:xfrm>
            <a:off x="878904" y="2214563"/>
            <a:ext cx="7941568" cy="3916362"/>
          </a:xfrm>
        </p:spPr>
        <p:txBody>
          <a:bodyPr/>
          <a:lstStyle/>
          <a:p>
            <a:pPr eaLnBrk="1" hangingPunct="1"/>
            <a:r>
              <a:rPr lang="fr-CA" altLang="fr-FR" sz="2800" dirty="0"/>
              <a:t>Expression des émotions</a:t>
            </a:r>
          </a:p>
          <a:p>
            <a:pPr eaLnBrk="1" hangingPunct="1"/>
            <a:r>
              <a:rPr lang="fr-CA" altLang="fr-FR" sz="2800" dirty="0"/>
              <a:t>Narration du problème </a:t>
            </a:r>
          </a:p>
          <a:p>
            <a:pPr eaLnBrk="1" hangingPunct="1"/>
            <a:r>
              <a:rPr lang="fr-CA" altLang="fr-FR" sz="2800" dirty="0"/>
              <a:t>Recherche des causes ou identification des événements qui y ont conduit</a:t>
            </a:r>
          </a:p>
          <a:p>
            <a:pPr eaLnBrk="1" hangingPunct="1"/>
            <a:r>
              <a:rPr lang="fr-CA" altLang="fr-FR" sz="2800" dirty="0"/>
              <a:t>Reconnaître le caractère éthique du problème</a:t>
            </a:r>
          </a:p>
        </p:txBody>
      </p:sp>
      <p:sp>
        <p:nvSpPr>
          <p:cNvPr id="2" name="Espace réservé du pied de page 1">
            <a:extLst>
              <a:ext uri="{FF2B5EF4-FFF2-40B4-BE49-F238E27FC236}">
                <a16:creationId xmlns:a16="http://schemas.microsoft.com/office/drawing/2014/main" id="{335CF086-8FB7-4BE7-8BAC-211510804F04}"/>
              </a:ext>
            </a:extLst>
          </p:cNvPr>
          <p:cNvSpPr>
            <a:spLocks noGrp="1"/>
          </p:cNvSpPr>
          <p:nvPr>
            <p:ph type="ftr" sz="quarter" idx="11"/>
          </p:nvPr>
        </p:nvSpPr>
        <p:spPr>
          <a:xfrm>
            <a:off x="6544691" y="6448251"/>
            <a:ext cx="1843733" cy="365125"/>
          </a:xfrm>
        </p:spPr>
        <p:txBody>
          <a:bodyPr/>
          <a:lstStyle/>
          <a:p>
            <a:pPr>
              <a:defRPr/>
            </a:pPr>
            <a:r>
              <a:rPr lang="fr-CA" altLang="en-US" dirty="0"/>
              <a:t>© Saint-Arnaud,   2018  </a:t>
            </a:r>
          </a:p>
        </p:txBody>
      </p:sp>
    </p:spTree>
    <p:extLst>
      <p:ext uri="{BB962C8B-B14F-4D97-AF65-F5344CB8AC3E}">
        <p14:creationId xmlns:p14="http://schemas.microsoft.com/office/powerpoint/2010/main" val="13157437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a:extLst>
              <a:ext uri="{FF2B5EF4-FFF2-40B4-BE49-F238E27FC236}">
                <a16:creationId xmlns:a16="http://schemas.microsoft.com/office/drawing/2014/main" id="{4C9AA5FF-58F8-478A-BAFD-B998DCE2F0FD}"/>
              </a:ext>
            </a:extLst>
          </p:cNvPr>
          <p:cNvSpPr>
            <a:spLocks noGrp="1" noChangeArrowheads="1"/>
          </p:cNvSpPr>
          <p:nvPr>
            <p:ph type="title"/>
          </p:nvPr>
        </p:nvSpPr>
        <p:spPr>
          <a:xfrm>
            <a:off x="539750" y="260350"/>
            <a:ext cx="8604250" cy="1784350"/>
          </a:xfrm>
        </p:spPr>
        <p:txBody>
          <a:bodyPr/>
          <a:lstStyle/>
          <a:p>
            <a:pPr eaLnBrk="1" hangingPunct="1"/>
            <a:r>
              <a:rPr lang="fr-CA" altLang="fr-FR" sz="3400" b="1" dirty="0">
                <a:latin typeface="CG Times"/>
                <a:cs typeface="Times New Roman" panose="02020603050405020304" pitchFamily="18" charset="0"/>
              </a:rPr>
              <a:t>2- Identifier les faits qui sont pertinents en rapport avec la situation problématique</a:t>
            </a:r>
          </a:p>
        </p:txBody>
      </p:sp>
      <p:sp>
        <p:nvSpPr>
          <p:cNvPr id="138243" name="Rectangle 3">
            <a:extLst>
              <a:ext uri="{FF2B5EF4-FFF2-40B4-BE49-F238E27FC236}">
                <a16:creationId xmlns:a16="http://schemas.microsoft.com/office/drawing/2014/main" id="{0B7485BB-2CCB-4324-846B-CD6B400D9F31}"/>
              </a:ext>
            </a:extLst>
          </p:cNvPr>
          <p:cNvSpPr>
            <a:spLocks noGrp="1" noChangeArrowheads="1"/>
          </p:cNvSpPr>
          <p:nvPr>
            <p:ph idx="1"/>
          </p:nvPr>
        </p:nvSpPr>
        <p:spPr>
          <a:xfrm>
            <a:off x="395288" y="1916113"/>
            <a:ext cx="8596312" cy="4352925"/>
          </a:xfrm>
        </p:spPr>
        <p:txBody>
          <a:bodyPr/>
          <a:lstStyle/>
          <a:p>
            <a:pPr algn="just" eaLnBrk="1" hangingPunct="1"/>
            <a:r>
              <a:rPr lang="fr-CA" altLang="fr-FR" sz="2800" dirty="0"/>
              <a:t>Importance de distinguer les faits (observationnels et scientifiques) des interprétations et jugements sur les faits</a:t>
            </a:r>
          </a:p>
          <a:p>
            <a:pPr algn="just" eaLnBrk="1" hangingPunct="1"/>
            <a:r>
              <a:rPr lang="fr-CA" altLang="fr-FR" sz="2800" dirty="0">
                <a:cs typeface="Times New Roman" panose="02020603050405020304" pitchFamily="18" charset="0"/>
              </a:rPr>
              <a:t>Rechercher l'information factuelle disponible (clinique, scientifique, culturelle, sociologique et psychologique) concernant la situation, y inclus les résultats probants, et  compléter l'information si nécessaire</a:t>
            </a:r>
          </a:p>
          <a:p>
            <a:pPr algn="just" eaLnBrk="1" hangingPunct="1"/>
            <a:r>
              <a:rPr lang="fr-CA" altLang="fr-FR" sz="2800" dirty="0">
                <a:cs typeface="Times New Roman" panose="02020603050405020304" pitchFamily="18" charset="0"/>
              </a:rPr>
              <a:t>La grille de la casuistique peut être utilisée</a:t>
            </a:r>
          </a:p>
        </p:txBody>
      </p:sp>
      <p:sp>
        <p:nvSpPr>
          <p:cNvPr id="2" name="Espace réservé du pied de page 1">
            <a:extLst>
              <a:ext uri="{FF2B5EF4-FFF2-40B4-BE49-F238E27FC236}">
                <a16:creationId xmlns:a16="http://schemas.microsoft.com/office/drawing/2014/main" id="{79513A65-359D-49B7-B944-DA61E9346C3A}"/>
              </a:ext>
            </a:extLst>
          </p:cNvPr>
          <p:cNvSpPr>
            <a:spLocks noGrp="1"/>
          </p:cNvSpPr>
          <p:nvPr>
            <p:ph type="ftr" sz="quarter" idx="11"/>
          </p:nvPr>
        </p:nvSpPr>
        <p:spPr>
          <a:xfrm>
            <a:off x="6832723" y="6520259"/>
            <a:ext cx="1555701" cy="365125"/>
          </a:xfrm>
        </p:spPr>
        <p:txBody>
          <a:bodyPr/>
          <a:lstStyle/>
          <a:p>
            <a:pPr>
              <a:defRPr/>
            </a:pPr>
            <a:r>
              <a:rPr lang="fr-CA" altLang="en-US" dirty="0"/>
              <a:t>© Saint-Arnaud,   2018  </a:t>
            </a:r>
          </a:p>
        </p:txBody>
      </p:sp>
    </p:spTree>
    <p:extLst>
      <p:ext uri="{BB962C8B-B14F-4D97-AF65-F5344CB8AC3E}">
        <p14:creationId xmlns:p14="http://schemas.microsoft.com/office/powerpoint/2010/main" val="18108751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title"/>
          </p:nvPr>
        </p:nvSpPr>
        <p:spPr>
          <a:xfrm>
            <a:off x="856060" y="260648"/>
            <a:ext cx="7429499" cy="1291059"/>
          </a:xfrm>
        </p:spPr>
        <p:txBody>
          <a:bodyPr/>
          <a:lstStyle/>
          <a:p>
            <a:pPr eaLnBrk="1" hangingPunct="1"/>
            <a:r>
              <a:rPr lang="fr-CA" dirty="0">
                <a:cs typeface="Times New Roman" pitchFamily="18" charset="0"/>
              </a:rPr>
              <a:t> Respect de l ’autonomie</a:t>
            </a:r>
            <a:br>
              <a:rPr lang="fr-CA" dirty="0">
                <a:cs typeface="Times New Roman" pitchFamily="18" charset="0"/>
              </a:rPr>
            </a:br>
            <a:r>
              <a:rPr lang="fr-CA" dirty="0">
                <a:cs typeface="Times New Roman" pitchFamily="18" charset="0"/>
              </a:rPr>
              <a:t>	</a:t>
            </a:r>
            <a:endParaRPr lang="fr-CA" dirty="0"/>
          </a:p>
        </p:txBody>
      </p:sp>
      <p:sp>
        <p:nvSpPr>
          <p:cNvPr id="7172" name="Rectangle 3"/>
          <p:cNvSpPr>
            <a:spLocks noGrp="1" noChangeArrowheads="1"/>
          </p:cNvSpPr>
          <p:nvPr>
            <p:ph idx="1"/>
          </p:nvPr>
        </p:nvSpPr>
        <p:spPr>
          <a:xfrm>
            <a:off x="856061" y="1196752"/>
            <a:ext cx="7172324" cy="5323507"/>
          </a:xfrm>
        </p:spPr>
        <p:txBody>
          <a:bodyPr>
            <a:normAutofit/>
          </a:bodyPr>
          <a:lstStyle/>
          <a:p>
            <a:pPr eaLnBrk="1" hangingPunct="1">
              <a:lnSpc>
                <a:spcPct val="90000"/>
              </a:lnSpc>
            </a:pPr>
            <a:r>
              <a:rPr lang="fr-CA" sz="2600" dirty="0">
                <a:cs typeface="Arial" panose="020B0604020202020204" pitchFamily="34" charset="0"/>
              </a:rPr>
              <a:t>Ce principe se fonde sur la capacité rationnelle de l ’être humain qui peut se fixer des buts et choisir des moyens appropriés pour les atteindre </a:t>
            </a:r>
          </a:p>
          <a:p>
            <a:pPr eaLnBrk="1" hangingPunct="1">
              <a:lnSpc>
                <a:spcPct val="90000"/>
              </a:lnSpc>
            </a:pPr>
            <a:r>
              <a:rPr lang="fr-CA" sz="2600" dirty="0">
                <a:cs typeface="Arial" panose="020B0604020202020204" pitchFamily="34" charset="0"/>
              </a:rPr>
              <a:t>Chez Kant, l’être humain a la capacité de se donner sa propre loi morale au moyen de l’impératif catégorique</a:t>
            </a:r>
          </a:p>
          <a:p>
            <a:pPr algn="just"/>
            <a:r>
              <a:rPr lang="fr-CA" sz="2600" dirty="0">
                <a:cs typeface="Arial" panose="020B0604020202020204" pitchFamily="34" charset="0"/>
              </a:rPr>
              <a:t>« Agis de telle sorte que tu traites l’humanité, aussi bien dans ta personne que dans la personne d’autrui, toujours en même temps comme une fin, jamais simplement comme un moyen »</a:t>
            </a:r>
            <a:r>
              <a:rPr lang="fr-CA" dirty="0">
                <a:cs typeface="Arial" panose="020B0604020202020204" pitchFamily="34" charset="0"/>
              </a:rPr>
              <a:t> </a:t>
            </a:r>
            <a:r>
              <a:rPr lang="fr-CA" dirty="0">
                <a:latin typeface="Arial" panose="020B0604020202020204" pitchFamily="34" charset="0"/>
                <a:cs typeface="Arial" panose="020B0604020202020204" pitchFamily="34" charset="0"/>
              </a:rPr>
              <a:t>(Kant, FMM, 1988, p. 62)</a:t>
            </a:r>
          </a:p>
          <a:p>
            <a:pPr marL="0" indent="0" eaLnBrk="1" hangingPunct="1">
              <a:lnSpc>
                <a:spcPct val="90000"/>
              </a:lnSpc>
              <a:buNone/>
            </a:pPr>
            <a:endParaRPr lang="fr-CA" dirty="0">
              <a:latin typeface="Arial" panose="020B0604020202020204" pitchFamily="34" charset="0"/>
              <a:cs typeface="Arial" panose="020B0604020202020204" pitchFamily="34" charset="0"/>
            </a:endParaRPr>
          </a:p>
          <a:p>
            <a:pPr marL="0" indent="0" algn="just">
              <a:buNone/>
            </a:pPr>
            <a:endParaRPr lang="fr-FR" dirty="0">
              <a:latin typeface="Arial" panose="020B0604020202020204" pitchFamily="34" charset="0"/>
              <a:cs typeface="Arial" panose="020B0604020202020204" pitchFamily="34" charset="0"/>
            </a:endParaRPr>
          </a:p>
          <a:p>
            <a:pPr eaLnBrk="1" hangingPunct="1">
              <a:lnSpc>
                <a:spcPct val="90000"/>
              </a:lnSpc>
            </a:pPr>
            <a:endParaRPr lang="fr-CA" dirty="0"/>
          </a:p>
          <a:p>
            <a:pPr eaLnBrk="1" hangingPunct="1">
              <a:lnSpc>
                <a:spcPct val="90000"/>
              </a:lnSpc>
            </a:pPr>
            <a:endParaRPr lang="fr-CA" dirty="0"/>
          </a:p>
          <a:p>
            <a:pPr eaLnBrk="1" hangingPunct="1">
              <a:lnSpc>
                <a:spcPct val="90000"/>
              </a:lnSpc>
            </a:pPr>
            <a:endParaRPr lang="fr-CA" dirty="0"/>
          </a:p>
        </p:txBody>
      </p:sp>
      <p:sp>
        <p:nvSpPr>
          <p:cNvPr id="5" name="Espace réservé du pied de page 4"/>
          <p:cNvSpPr>
            <a:spLocks noGrp="1"/>
          </p:cNvSpPr>
          <p:nvPr>
            <p:ph type="ftr" sz="quarter" idx="11"/>
          </p:nvPr>
        </p:nvSpPr>
        <p:spPr>
          <a:xfrm>
            <a:off x="6544691" y="6520259"/>
            <a:ext cx="1843733" cy="365125"/>
          </a:xfrm>
        </p:spPr>
        <p:txBody>
          <a:bodyPr/>
          <a:lstStyle/>
          <a:p>
            <a:pPr>
              <a:defRPr/>
            </a:pPr>
            <a:r>
              <a:rPr lang="fr-CA" altLang="en-US" dirty="0"/>
              <a:t>© Saint-Arnaud,   2018</a:t>
            </a:r>
            <a:endParaRPr lang="fr-FR" dirty="0"/>
          </a:p>
          <a:p>
            <a:pPr>
              <a:defRPr/>
            </a:pPr>
            <a:r>
              <a:rPr lang="fr-CA" altLang="en-US" dirty="0"/>
              <a:t>  </a:t>
            </a:r>
          </a:p>
        </p:txBody>
      </p:sp>
    </p:spTree>
    <p:extLst>
      <p:ext uri="{BB962C8B-B14F-4D97-AF65-F5344CB8AC3E}">
        <p14:creationId xmlns:p14="http://schemas.microsoft.com/office/powerpoint/2010/main" val="34918449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a:extLst>
              <a:ext uri="{FF2B5EF4-FFF2-40B4-BE49-F238E27FC236}">
                <a16:creationId xmlns:a16="http://schemas.microsoft.com/office/drawing/2014/main" id="{1789406A-0732-4429-B8BC-2C0BB966CC04}"/>
              </a:ext>
            </a:extLst>
          </p:cNvPr>
          <p:cNvSpPr>
            <a:spLocks noGrp="1" noChangeArrowheads="1"/>
          </p:cNvSpPr>
          <p:nvPr>
            <p:ph type="title"/>
          </p:nvPr>
        </p:nvSpPr>
        <p:spPr>
          <a:xfrm>
            <a:off x="395288" y="188913"/>
            <a:ext cx="8596312" cy="1800225"/>
          </a:xfrm>
        </p:spPr>
        <p:txBody>
          <a:bodyPr>
            <a:normAutofit fontScale="90000"/>
          </a:bodyPr>
          <a:lstStyle/>
          <a:p>
            <a:pPr eaLnBrk="1" hangingPunct="1"/>
            <a:r>
              <a:rPr lang="fr-CA" altLang="fr-FR" sz="3400" b="1" dirty="0">
                <a:latin typeface="CG Times"/>
                <a:cs typeface="Times New Roman" panose="02020603050405020304" pitchFamily="18" charset="0"/>
              </a:rPr>
              <a:t>3- Identifier les personnes impliquées, leur rôle et leurs buts au regard des interventions en cause</a:t>
            </a:r>
            <a:r>
              <a:rPr lang="fr-CA" altLang="fr-FR" b="1" dirty="0"/>
              <a:t> </a:t>
            </a:r>
            <a:br>
              <a:rPr lang="fr-CA" altLang="fr-FR" b="1" dirty="0"/>
            </a:br>
            <a:endParaRPr lang="fr-CA" altLang="fr-FR" b="1" dirty="0"/>
          </a:p>
        </p:txBody>
      </p:sp>
      <p:sp>
        <p:nvSpPr>
          <p:cNvPr id="143363" name="Rectangle 3">
            <a:extLst>
              <a:ext uri="{FF2B5EF4-FFF2-40B4-BE49-F238E27FC236}">
                <a16:creationId xmlns:a16="http://schemas.microsoft.com/office/drawing/2014/main" id="{B16239CB-FD32-4299-A389-02C71E282C5C}"/>
              </a:ext>
            </a:extLst>
          </p:cNvPr>
          <p:cNvSpPr>
            <a:spLocks noGrp="1" noChangeArrowheads="1"/>
          </p:cNvSpPr>
          <p:nvPr>
            <p:ph idx="1"/>
          </p:nvPr>
        </p:nvSpPr>
        <p:spPr>
          <a:xfrm>
            <a:off x="0" y="1989138"/>
            <a:ext cx="8697913" cy="4646612"/>
          </a:xfrm>
        </p:spPr>
        <p:txBody>
          <a:bodyPr>
            <a:normAutofit lnSpcReduction="10000"/>
          </a:bodyPr>
          <a:lstStyle/>
          <a:p>
            <a:pPr algn="just" eaLnBrk="1" hangingPunct="1">
              <a:lnSpc>
                <a:spcPct val="90000"/>
              </a:lnSpc>
            </a:pPr>
            <a:r>
              <a:rPr lang="fr-CA" altLang="fr-FR" sz="2800" dirty="0">
                <a:cs typeface="Times New Roman" panose="02020603050405020304" pitchFamily="18" charset="0"/>
              </a:rPr>
              <a:t>Identifier les membres de l'équipe de soin  impliqués et les personnes impliquées à différents niveaux dans le processus décisionnel (patient, proches, personne de confiance.</a:t>
            </a:r>
            <a:r>
              <a:rPr lang="fr-CA" altLang="fr-FR" sz="2800" dirty="0"/>
              <a:t> </a:t>
            </a:r>
          </a:p>
          <a:p>
            <a:pPr algn="just" eaLnBrk="1" hangingPunct="1">
              <a:lnSpc>
                <a:spcPct val="90000"/>
              </a:lnSpc>
            </a:pPr>
            <a:r>
              <a:rPr lang="fr-CA" altLang="fr-FR" sz="2800" dirty="0"/>
              <a:t>Identifier et partager les valeurs et les buts poursuivis de part et d’autres </a:t>
            </a:r>
          </a:p>
          <a:p>
            <a:pPr algn="just" eaLnBrk="1" hangingPunct="1">
              <a:lnSpc>
                <a:spcPct val="90000"/>
              </a:lnSpc>
            </a:pPr>
            <a:r>
              <a:rPr lang="fr-CA" altLang="fr-FR" sz="2800" dirty="0">
                <a:cs typeface="Times New Roman" panose="02020603050405020304" pitchFamily="18" charset="0"/>
              </a:rPr>
              <a:t>Identifier la personne qui est la mieux habilitée pour intervenir directement auprès de la personne et de sa famille pour faciliter le dialogue et le processus de résolution de problème</a:t>
            </a:r>
            <a:r>
              <a:rPr lang="fr-CA" altLang="fr-FR" sz="2800" dirty="0"/>
              <a:t> </a:t>
            </a:r>
          </a:p>
          <a:p>
            <a:pPr algn="just" eaLnBrk="1" hangingPunct="1">
              <a:lnSpc>
                <a:spcPct val="90000"/>
              </a:lnSpc>
            </a:pPr>
            <a:r>
              <a:rPr lang="fr-CA" altLang="fr-FR" sz="2800" dirty="0"/>
              <a:t>Conditions: implication volontaire et collaboration  </a:t>
            </a:r>
          </a:p>
        </p:txBody>
      </p:sp>
      <p:sp>
        <p:nvSpPr>
          <p:cNvPr id="2" name="Espace réservé du pied de page 1">
            <a:extLst>
              <a:ext uri="{FF2B5EF4-FFF2-40B4-BE49-F238E27FC236}">
                <a16:creationId xmlns:a16="http://schemas.microsoft.com/office/drawing/2014/main" id="{B60FF59A-A7A5-4281-9059-0FFC48F1127A}"/>
              </a:ext>
            </a:extLst>
          </p:cNvPr>
          <p:cNvSpPr>
            <a:spLocks noGrp="1"/>
          </p:cNvSpPr>
          <p:nvPr>
            <p:ph type="ftr" sz="quarter" idx="11"/>
          </p:nvPr>
        </p:nvSpPr>
        <p:spPr/>
        <p:txBody>
          <a:bodyPr/>
          <a:lstStyle/>
          <a:p>
            <a:pPr>
              <a:defRPr/>
            </a:pPr>
            <a:r>
              <a:rPr lang="fr-CA" altLang="en-US"/>
              <a:t>© Saint-Arnaud,   2016  </a:t>
            </a:r>
          </a:p>
        </p:txBody>
      </p:sp>
    </p:spTree>
    <p:extLst>
      <p:ext uri="{BB962C8B-B14F-4D97-AF65-F5344CB8AC3E}">
        <p14:creationId xmlns:p14="http://schemas.microsoft.com/office/powerpoint/2010/main" val="12937024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a:extLst>
              <a:ext uri="{FF2B5EF4-FFF2-40B4-BE49-F238E27FC236}">
                <a16:creationId xmlns:a16="http://schemas.microsoft.com/office/drawing/2014/main" id="{39B4427C-C391-471F-855C-908C2B088EDB}"/>
              </a:ext>
            </a:extLst>
          </p:cNvPr>
          <p:cNvSpPr>
            <a:spLocks noGrp="1" noChangeArrowheads="1"/>
          </p:cNvSpPr>
          <p:nvPr>
            <p:ph type="title"/>
          </p:nvPr>
        </p:nvSpPr>
        <p:spPr>
          <a:xfrm>
            <a:off x="468313" y="115888"/>
            <a:ext cx="8523287" cy="1152525"/>
          </a:xfrm>
        </p:spPr>
        <p:txBody>
          <a:bodyPr>
            <a:normAutofit fontScale="90000"/>
          </a:bodyPr>
          <a:lstStyle/>
          <a:p>
            <a:pPr eaLnBrk="1" hangingPunct="1"/>
            <a:r>
              <a:rPr lang="fr-CA" altLang="fr-FR" sz="3400" b="1" dirty="0">
                <a:latin typeface="CG Times"/>
                <a:cs typeface="Times New Roman" panose="02020603050405020304" pitchFamily="18" charset="0"/>
              </a:rPr>
              <a:t>4- Identifier les différentes options de soins et d’interventions possibles</a:t>
            </a:r>
          </a:p>
        </p:txBody>
      </p:sp>
      <p:sp>
        <p:nvSpPr>
          <p:cNvPr id="144387" name="Rectangle 3">
            <a:extLst>
              <a:ext uri="{FF2B5EF4-FFF2-40B4-BE49-F238E27FC236}">
                <a16:creationId xmlns:a16="http://schemas.microsoft.com/office/drawing/2014/main" id="{B7F0D1A9-F547-4219-9080-CFE56556A0CA}"/>
              </a:ext>
            </a:extLst>
          </p:cNvPr>
          <p:cNvSpPr>
            <a:spLocks noGrp="1" noChangeArrowheads="1"/>
          </p:cNvSpPr>
          <p:nvPr>
            <p:ph idx="1"/>
          </p:nvPr>
        </p:nvSpPr>
        <p:spPr>
          <a:xfrm>
            <a:off x="250825" y="1557338"/>
            <a:ext cx="8740775" cy="4538662"/>
          </a:xfrm>
        </p:spPr>
        <p:txBody>
          <a:bodyPr/>
          <a:lstStyle/>
          <a:p>
            <a:pPr algn="just" eaLnBrk="1" hangingPunct="1"/>
            <a:r>
              <a:rPr lang="fr-CA" altLang="fr-FR" sz="2800" dirty="0">
                <a:cs typeface="Times New Roman" panose="02020603050405020304" pitchFamily="18" charset="0"/>
              </a:rPr>
              <a:t>Ces options sont proposées par les professionnels impliqués, argumentées et discutées dans des rencontres pluridisciplinaires. </a:t>
            </a:r>
          </a:p>
          <a:p>
            <a:pPr algn="just" eaLnBrk="1" hangingPunct="1"/>
            <a:r>
              <a:rPr lang="fr-CA" altLang="fr-FR" sz="2800" dirty="0">
                <a:cs typeface="Times New Roman" panose="02020603050405020304" pitchFamily="18" charset="0"/>
              </a:rPr>
              <a:t>Pour chacune des options, doivent être examinés leur pertinence face aux buts thérapeutiques poursuivis, les moyens disponibles pour mettre en place l'intervention, les conséquences prévisibles (positives et négatives) qui en découleront pour le bénéficiaire et sa famille</a:t>
            </a:r>
          </a:p>
          <a:p>
            <a:pPr algn="just" eaLnBrk="1" hangingPunct="1"/>
            <a:endParaRPr lang="fr-CA" altLang="fr-FR" sz="2800" dirty="0">
              <a:latin typeface="CG Times"/>
              <a:cs typeface="Times New Roman" panose="02020603050405020304" pitchFamily="18" charset="0"/>
            </a:endParaRPr>
          </a:p>
          <a:p>
            <a:pPr algn="just" eaLnBrk="1" hangingPunct="1"/>
            <a:endParaRPr lang="fr-CA" altLang="fr-FR" sz="2800" dirty="0"/>
          </a:p>
        </p:txBody>
      </p:sp>
      <p:sp>
        <p:nvSpPr>
          <p:cNvPr id="2" name="Espace réservé du pied de page 1">
            <a:extLst>
              <a:ext uri="{FF2B5EF4-FFF2-40B4-BE49-F238E27FC236}">
                <a16:creationId xmlns:a16="http://schemas.microsoft.com/office/drawing/2014/main" id="{5ED9A9CF-21EE-452F-886A-13D31469F8F6}"/>
              </a:ext>
            </a:extLst>
          </p:cNvPr>
          <p:cNvSpPr>
            <a:spLocks noGrp="1"/>
          </p:cNvSpPr>
          <p:nvPr>
            <p:ph type="ftr" sz="quarter" idx="11"/>
          </p:nvPr>
        </p:nvSpPr>
        <p:spPr>
          <a:xfrm>
            <a:off x="6904731" y="6448251"/>
            <a:ext cx="1483693" cy="365125"/>
          </a:xfrm>
        </p:spPr>
        <p:txBody>
          <a:bodyPr/>
          <a:lstStyle/>
          <a:p>
            <a:pPr>
              <a:defRPr/>
            </a:pPr>
            <a:r>
              <a:rPr lang="fr-CA" altLang="en-US" dirty="0"/>
              <a:t>© Saint-Arnaud,   2018 </a:t>
            </a:r>
          </a:p>
        </p:txBody>
      </p:sp>
    </p:spTree>
    <p:extLst>
      <p:ext uri="{BB962C8B-B14F-4D97-AF65-F5344CB8AC3E}">
        <p14:creationId xmlns:p14="http://schemas.microsoft.com/office/powerpoint/2010/main" val="37339536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a:extLst>
              <a:ext uri="{FF2B5EF4-FFF2-40B4-BE49-F238E27FC236}">
                <a16:creationId xmlns:a16="http://schemas.microsoft.com/office/drawing/2014/main" id="{AD66E431-AE6C-49EB-80ED-DBEF75F3494D}"/>
              </a:ext>
            </a:extLst>
          </p:cNvPr>
          <p:cNvSpPr>
            <a:spLocks noGrp="1" noChangeArrowheads="1"/>
          </p:cNvSpPr>
          <p:nvPr>
            <p:ph type="title"/>
          </p:nvPr>
        </p:nvSpPr>
        <p:spPr>
          <a:xfrm>
            <a:off x="395288" y="228600"/>
            <a:ext cx="8596312" cy="1687513"/>
          </a:xfrm>
        </p:spPr>
        <p:txBody>
          <a:bodyPr>
            <a:normAutofit fontScale="90000"/>
          </a:bodyPr>
          <a:lstStyle/>
          <a:p>
            <a:pPr eaLnBrk="1" hangingPunct="1"/>
            <a:r>
              <a:rPr lang="fr-CA" altLang="fr-FR" sz="3400" b="1" dirty="0">
                <a:latin typeface="CG Times"/>
                <a:cs typeface="Times New Roman" panose="02020603050405020304" pitchFamily="18" charset="0"/>
              </a:rPr>
              <a:t>5- Identifier les normes et contraintes légales, sociales, déontologiques,  institutionnelles et gouvernementales</a:t>
            </a:r>
          </a:p>
        </p:txBody>
      </p:sp>
      <p:sp>
        <p:nvSpPr>
          <p:cNvPr id="146435" name="Rectangle 3">
            <a:extLst>
              <a:ext uri="{FF2B5EF4-FFF2-40B4-BE49-F238E27FC236}">
                <a16:creationId xmlns:a16="http://schemas.microsoft.com/office/drawing/2014/main" id="{FCDFAA90-B979-4333-B1AD-86EB0AA23831}"/>
              </a:ext>
            </a:extLst>
          </p:cNvPr>
          <p:cNvSpPr>
            <a:spLocks noGrp="1" noChangeArrowheads="1"/>
          </p:cNvSpPr>
          <p:nvPr>
            <p:ph idx="1"/>
          </p:nvPr>
        </p:nvSpPr>
        <p:spPr>
          <a:xfrm>
            <a:off x="250825" y="2133600"/>
            <a:ext cx="8740775" cy="4419600"/>
          </a:xfrm>
        </p:spPr>
        <p:txBody>
          <a:bodyPr/>
          <a:lstStyle/>
          <a:p>
            <a:pPr algn="just" eaLnBrk="1" hangingPunct="1"/>
            <a:r>
              <a:rPr lang="fr-CA" altLang="fr-FR" sz="2800" dirty="0">
                <a:cs typeface="Times New Roman" panose="02020603050405020304" pitchFamily="18" charset="0"/>
              </a:rPr>
              <a:t>Ces normes sont généralement des facteurs facilitant la décision éthique et la mise en place de l'option choisie. </a:t>
            </a:r>
          </a:p>
          <a:p>
            <a:pPr algn="just" eaLnBrk="1" hangingPunct="1"/>
            <a:r>
              <a:rPr lang="fr-CA" altLang="fr-FR" sz="2800" dirty="0">
                <a:cs typeface="Times New Roman" panose="02020603050405020304" pitchFamily="18" charset="0"/>
              </a:rPr>
              <a:t>Mais, dans certains cas, elles peuvent aussi être des barrières à l'intervention éthique. Cette dernière situation se produit quand des exigences imposées par des normes professionnelles entrent en conflit avec les exigences d'autres normes ou avec les obligations morales générées par les principes.</a:t>
            </a:r>
            <a:r>
              <a:rPr lang="fr-CA" altLang="fr-FR" sz="2800" dirty="0"/>
              <a:t> </a:t>
            </a:r>
          </a:p>
        </p:txBody>
      </p:sp>
      <p:sp>
        <p:nvSpPr>
          <p:cNvPr id="2" name="Espace réservé du pied de page 1">
            <a:extLst>
              <a:ext uri="{FF2B5EF4-FFF2-40B4-BE49-F238E27FC236}">
                <a16:creationId xmlns:a16="http://schemas.microsoft.com/office/drawing/2014/main" id="{F9C0B282-5451-4E81-9FEF-714A63A5FD0A}"/>
              </a:ext>
            </a:extLst>
          </p:cNvPr>
          <p:cNvSpPr>
            <a:spLocks noGrp="1"/>
          </p:cNvSpPr>
          <p:nvPr>
            <p:ph type="ftr" sz="quarter" idx="11"/>
          </p:nvPr>
        </p:nvSpPr>
        <p:spPr>
          <a:xfrm>
            <a:off x="6904731" y="6520259"/>
            <a:ext cx="1483693" cy="365125"/>
          </a:xfrm>
        </p:spPr>
        <p:txBody>
          <a:bodyPr/>
          <a:lstStyle/>
          <a:p>
            <a:pPr>
              <a:defRPr/>
            </a:pPr>
            <a:r>
              <a:rPr lang="fr-CA" altLang="en-US" dirty="0"/>
              <a:t>© Saint-Arnaud,   2018  </a:t>
            </a:r>
          </a:p>
        </p:txBody>
      </p:sp>
    </p:spTree>
    <p:extLst>
      <p:ext uri="{BB962C8B-B14F-4D97-AF65-F5344CB8AC3E}">
        <p14:creationId xmlns:p14="http://schemas.microsoft.com/office/powerpoint/2010/main" val="22554939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a:extLst>
              <a:ext uri="{FF2B5EF4-FFF2-40B4-BE49-F238E27FC236}">
                <a16:creationId xmlns:a16="http://schemas.microsoft.com/office/drawing/2014/main" id="{697930A9-FD8B-4944-976C-215C4197C017}"/>
              </a:ext>
            </a:extLst>
          </p:cNvPr>
          <p:cNvSpPr>
            <a:spLocks noGrp="1" noChangeArrowheads="1"/>
          </p:cNvSpPr>
          <p:nvPr>
            <p:ph type="title"/>
          </p:nvPr>
        </p:nvSpPr>
        <p:spPr>
          <a:xfrm>
            <a:off x="395288" y="304800"/>
            <a:ext cx="8596312" cy="1755775"/>
          </a:xfrm>
        </p:spPr>
        <p:txBody>
          <a:bodyPr>
            <a:normAutofit fontScale="90000"/>
          </a:bodyPr>
          <a:lstStyle/>
          <a:p>
            <a:pPr eaLnBrk="1" hangingPunct="1"/>
            <a:r>
              <a:rPr lang="fr-CA" altLang="fr-FR" sz="3400" b="1" dirty="0">
                <a:latin typeface="CG Times"/>
                <a:cs typeface="Times New Roman" panose="02020603050405020304" pitchFamily="18" charset="0"/>
              </a:rPr>
              <a:t>6- identifier les repères éthiques: lignes directrices, études de cas, principes éthiques qui peuvent être des outils pour solutionner le problème</a:t>
            </a:r>
          </a:p>
        </p:txBody>
      </p:sp>
      <p:sp>
        <p:nvSpPr>
          <p:cNvPr id="147459" name="Rectangle 3">
            <a:extLst>
              <a:ext uri="{FF2B5EF4-FFF2-40B4-BE49-F238E27FC236}">
                <a16:creationId xmlns:a16="http://schemas.microsoft.com/office/drawing/2014/main" id="{30BC480F-86BE-46E2-B479-8744F62B2BBF}"/>
              </a:ext>
            </a:extLst>
          </p:cNvPr>
          <p:cNvSpPr>
            <a:spLocks noGrp="1" noChangeArrowheads="1"/>
          </p:cNvSpPr>
          <p:nvPr>
            <p:ph idx="1"/>
          </p:nvPr>
        </p:nvSpPr>
        <p:spPr>
          <a:xfrm>
            <a:off x="731961" y="2420889"/>
            <a:ext cx="7728471" cy="4741912"/>
          </a:xfrm>
        </p:spPr>
        <p:txBody>
          <a:bodyPr/>
          <a:lstStyle/>
          <a:p>
            <a:pPr algn="just" eaLnBrk="1" hangingPunct="1"/>
            <a:r>
              <a:rPr lang="fr-CA" altLang="fr-FR" sz="2800" dirty="0">
                <a:cs typeface="Times New Roman" panose="02020603050405020304" pitchFamily="18" charset="0"/>
              </a:rPr>
              <a:t>Pour les lignes directrices et les études de cas, consulter les banques de données comme </a:t>
            </a:r>
            <a:r>
              <a:rPr lang="fr-CA" altLang="fr-FR" sz="2800" dirty="0" err="1">
                <a:cs typeface="Times New Roman" panose="02020603050405020304" pitchFamily="18" charset="0"/>
              </a:rPr>
              <a:t>Medline</a:t>
            </a:r>
            <a:r>
              <a:rPr lang="fr-CA" altLang="fr-FR" sz="2800" dirty="0">
                <a:cs typeface="Times New Roman" panose="02020603050405020304" pitchFamily="18" charset="0"/>
              </a:rPr>
              <a:t>, </a:t>
            </a:r>
            <a:r>
              <a:rPr lang="fr-CA" altLang="fr-FR" sz="2800" dirty="0" err="1">
                <a:cs typeface="Times New Roman" panose="02020603050405020304" pitchFamily="18" charset="0"/>
              </a:rPr>
              <a:t>Bioethicsline</a:t>
            </a:r>
            <a:r>
              <a:rPr lang="fr-CA" altLang="fr-FR" sz="2800" dirty="0">
                <a:cs typeface="Times New Roman" panose="02020603050405020304" pitchFamily="18" charset="0"/>
              </a:rPr>
              <a:t>, CINAHL, </a:t>
            </a:r>
            <a:r>
              <a:rPr lang="fr-CA" altLang="fr-FR" sz="2800" dirty="0" err="1">
                <a:cs typeface="Times New Roman" panose="02020603050405020304" pitchFamily="18" charset="0"/>
              </a:rPr>
              <a:t>Currents</a:t>
            </a:r>
            <a:r>
              <a:rPr lang="fr-CA" altLang="fr-FR" sz="2800" dirty="0">
                <a:cs typeface="Times New Roman" panose="02020603050405020304" pitchFamily="18" charset="0"/>
              </a:rPr>
              <a:t> Contents </a:t>
            </a:r>
          </a:p>
          <a:p>
            <a:pPr algn="just" eaLnBrk="1" hangingPunct="1"/>
            <a:r>
              <a:rPr lang="fr-CA" altLang="fr-FR" sz="2800" dirty="0">
                <a:cs typeface="Times New Roman" panose="02020603050405020304" pitchFamily="18" charset="0"/>
              </a:rPr>
              <a:t>Pour les principes et théories éthiques, consulter des ouvrages spécialisés en bioéthique et en éthique de la santé </a:t>
            </a:r>
          </a:p>
          <a:p>
            <a:pPr algn="just" eaLnBrk="1" hangingPunct="1"/>
            <a:r>
              <a:rPr lang="fr-CA" altLang="fr-FR" sz="2800" dirty="0">
                <a:cs typeface="Times New Roman" panose="02020603050405020304" pitchFamily="18" charset="0"/>
              </a:rPr>
              <a:t>Formation continue</a:t>
            </a:r>
          </a:p>
        </p:txBody>
      </p:sp>
      <p:sp>
        <p:nvSpPr>
          <p:cNvPr id="2" name="Espace réservé du pied de page 1">
            <a:extLst>
              <a:ext uri="{FF2B5EF4-FFF2-40B4-BE49-F238E27FC236}">
                <a16:creationId xmlns:a16="http://schemas.microsoft.com/office/drawing/2014/main" id="{37D4AB96-22DB-4BEB-9082-80BAD741619B}"/>
              </a:ext>
            </a:extLst>
          </p:cNvPr>
          <p:cNvSpPr>
            <a:spLocks noGrp="1"/>
          </p:cNvSpPr>
          <p:nvPr>
            <p:ph type="ftr" sz="quarter" idx="11"/>
          </p:nvPr>
        </p:nvSpPr>
        <p:spPr>
          <a:xfrm>
            <a:off x="6832723" y="6448251"/>
            <a:ext cx="1555701" cy="365125"/>
          </a:xfrm>
        </p:spPr>
        <p:txBody>
          <a:bodyPr/>
          <a:lstStyle/>
          <a:p>
            <a:pPr>
              <a:defRPr/>
            </a:pPr>
            <a:r>
              <a:rPr lang="fr-CA" altLang="en-US" dirty="0"/>
              <a:t>© Saint-Arnaud,   2018  </a:t>
            </a:r>
          </a:p>
        </p:txBody>
      </p:sp>
    </p:spTree>
    <p:extLst>
      <p:ext uri="{BB962C8B-B14F-4D97-AF65-F5344CB8AC3E}">
        <p14:creationId xmlns:p14="http://schemas.microsoft.com/office/powerpoint/2010/main" val="25267342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a:extLst>
              <a:ext uri="{FF2B5EF4-FFF2-40B4-BE49-F238E27FC236}">
                <a16:creationId xmlns:a16="http://schemas.microsoft.com/office/drawing/2014/main" id="{C54362BB-8988-42BA-AA64-36CB181B3103}"/>
              </a:ext>
            </a:extLst>
          </p:cNvPr>
          <p:cNvSpPr>
            <a:spLocks noGrp="1" noChangeArrowheads="1"/>
          </p:cNvSpPr>
          <p:nvPr>
            <p:ph type="title"/>
          </p:nvPr>
        </p:nvSpPr>
        <p:spPr>
          <a:xfrm>
            <a:off x="395288" y="0"/>
            <a:ext cx="8596312" cy="2209800"/>
          </a:xfrm>
        </p:spPr>
        <p:txBody>
          <a:bodyPr>
            <a:normAutofit/>
          </a:bodyPr>
          <a:lstStyle/>
          <a:p>
            <a:pPr eaLnBrk="1" hangingPunct="1"/>
            <a:r>
              <a:rPr lang="fr-CA" altLang="fr-FR" sz="3400" b="1" dirty="0">
                <a:latin typeface="CG Times"/>
                <a:cs typeface="Times New Roman" panose="02020603050405020304" pitchFamily="18" charset="0"/>
              </a:rPr>
              <a:t>7- Procéder à l'analyse en établissant des liens entre les faits pertinents et les repères  éthiques appropriés</a:t>
            </a:r>
          </a:p>
        </p:txBody>
      </p:sp>
      <p:sp>
        <p:nvSpPr>
          <p:cNvPr id="148483" name="Rectangle 3">
            <a:extLst>
              <a:ext uri="{FF2B5EF4-FFF2-40B4-BE49-F238E27FC236}">
                <a16:creationId xmlns:a16="http://schemas.microsoft.com/office/drawing/2014/main" id="{02827B56-ED51-4030-BC92-04C46222F814}"/>
              </a:ext>
            </a:extLst>
          </p:cNvPr>
          <p:cNvSpPr>
            <a:spLocks noGrp="1" noChangeArrowheads="1"/>
          </p:cNvSpPr>
          <p:nvPr>
            <p:ph idx="1"/>
          </p:nvPr>
        </p:nvSpPr>
        <p:spPr>
          <a:xfrm>
            <a:off x="611560" y="2209800"/>
            <a:ext cx="7776864" cy="3921125"/>
          </a:xfrm>
        </p:spPr>
        <p:txBody>
          <a:bodyPr/>
          <a:lstStyle/>
          <a:p>
            <a:pPr algn="just" eaLnBrk="1" hangingPunct="1">
              <a:lnSpc>
                <a:spcPct val="90000"/>
              </a:lnSpc>
            </a:pPr>
            <a:r>
              <a:rPr lang="fr-CA" altLang="fr-FR" sz="2800" dirty="0">
                <a:cs typeface="Times New Roman" panose="02020603050405020304" pitchFamily="18" charset="0"/>
              </a:rPr>
              <a:t>Chaque intervenant de la santé devrait pouvoir adopter une démarche réflexive en éthique, pouvoir discuter des enjeux éthiques avec ses pairs, mais aussi en multidisciplinarité, de manière à proposer des solutions qui respecteront les normes, principes et visées éthiques et qui feront consensus.</a:t>
            </a:r>
            <a:r>
              <a:rPr lang="fr-CA" altLang="fr-FR" sz="2800" dirty="0"/>
              <a:t> </a:t>
            </a:r>
          </a:p>
          <a:p>
            <a:pPr algn="just" eaLnBrk="1" hangingPunct="1">
              <a:lnSpc>
                <a:spcPct val="90000"/>
              </a:lnSpc>
            </a:pPr>
            <a:r>
              <a:rPr lang="fr-CA" altLang="fr-FR" sz="2800" dirty="0"/>
              <a:t>Spécification et équilibrage des principes</a:t>
            </a:r>
          </a:p>
          <a:p>
            <a:pPr algn="just" eaLnBrk="1" hangingPunct="1">
              <a:lnSpc>
                <a:spcPct val="90000"/>
              </a:lnSpc>
            </a:pPr>
            <a:r>
              <a:rPr lang="fr-CA" altLang="fr-FR" sz="2800" dirty="0"/>
              <a:t>Proposer au soigné des options appropriées du point de vue de la pratique des soins de santé</a:t>
            </a:r>
          </a:p>
        </p:txBody>
      </p:sp>
      <p:sp>
        <p:nvSpPr>
          <p:cNvPr id="2" name="Espace réservé du pied de page 1">
            <a:extLst>
              <a:ext uri="{FF2B5EF4-FFF2-40B4-BE49-F238E27FC236}">
                <a16:creationId xmlns:a16="http://schemas.microsoft.com/office/drawing/2014/main" id="{D6250CF4-D13C-4AE3-A6C2-DAAE16713967}"/>
              </a:ext>
            </a:extLst>
          </p:cNvPr>
          <p:cNvSpPr>
            <a:spLocks noGrp="1"/>
          </p:cNvSpPr>
          <p:nvPr>
            <p:ph type="ftr" sz="quarter" idx="11"/>
          </p:nvPr>
        </p:nvSpPr>
        <p:spPr>
          <a:xfrm>
            <a:off x="6904731" y="6520259"/>
            <a:ext cx="1483693" cy="365125"/>
          </a:xfrm>
        </p:spPr>
        <p:txBody>
          <a:bodyPr/>
          <a:lstStyle/>
          <a:p>
            <a:pPr>
              <a:defRPr/>
            </a:pPr>
            <a:r>
              <a:rPr lang="fr-CA" altLang="en-US" dirty="0"/>
              <a:t>© Saint-Arnaud,   2018  </a:t>
            </a:r>
          </a:p>
        </p:txBody>
      </p:sp>
    </p:spTree>
    <p:extLst>
      <p:ext uri="{BB962C8B-B14F-4D97-AF65-F5344CB8AC3E}">
        <p14:creationId xmlns:p14="http://schemas.microsoft.com/office/powerpoint/2010/main" val="22475820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a:extLst>
              <a:ext uri="{FF2B5EF4-FFF2-40B4-BE49-F238E27FC236}">
                <a16:creationId xmlns:a16="http://schemas.microsoft.com/office/drawing/2014/main" id="{901D7E01-6B85-460F-9EEF-58489B75FBB6}"/>
              </a:ext>
            </a:extLst>
          </p:cNvPr>
          <p:cNvSpPr>
            <a:spLocks noGrp="1" noChangeArrowheads="1"/>
          </p:cNvSpPr>
          <p:nvPr>
            <p:ph type="title"/>
          </p:nvPr>
        </p:nvSpPr>
        <p:spPr>
          <a:xfrm>
            <a:off x="1094928" y="61913"/>
            <a:ext cx="8229600" cy="1417637"/>
          </a:xfrm>
        </p:spPr>
        <p:txBody>
          <a:bodyPr>
            <a:normAutofit/>
          </a:bodyPr>
          <a:lstStyle/>
          <a:p>
            <a:pPr eaLnBrk="1" hangingPunct="1"/>
            <a:r>
              <a:rPr lang="fr-CA" altLang="fr-FR" sz="3400" b="1" dirty="0">
                <a:latin typeface="CG Times"/>
                <a:cs typeface="Times New Roman" panose="02020603050405020304" pitchFamily="18" charset="0"/>
              </a:rPr>
              <a:t>8- Présenter et discuter les options proposées</a:t>
            </a:r>
          </a:p>
        </p:txBody>
      </p:sp>
      <p:sp>
        <p:nvSpPr>
          <p:cNvPr id="149507" name="Rectangle 3">
            <a:extLst>
              <a:ext uri="{FF2B5EF4-FFF2-40B4-BE49-F238E27FC236}">
                <a16:creationId xmlns:a16="http://schemas.microsoft.com/office/drawing/2014/main" id="{434018EF-8021-4D3B-B915-AC6041053E59}"/>
              </a:ext>
            </a:extLst>
          </p:cNvPr>
          <p:cNvSpPr>
            <a:spLocks noGrp="1" noChangeArrowheads="1"/>
          </p:cNvSpPr>
          <p:nvPr>
            <p:ph idx="1"/>
          </p:nvPr>
        </p:nvSpPr>
        <p:spPr>
          <a:xfrm>
            <a:off x="755576" y="1700213"/>
            <a:ext cx="7704856" cy="4711700"/>
          </a:xfrm>
        </p:spPr>
        <p:txBody>
          <a:bodyPr>
            <a:normAutofit fontScale="92500" lnSpcReduction="20000"/>
          </a:bodyPr>
          <a:lstStyle/>
          <a:p>
            <a:pPr algn="just" eaLnBrk="1" hangingPunct="1"/>
            <a:r>
              <a:rPr lang="fr-CA" altLang="fr-FR" sz="2800" dirty="0"/>
              <a:t>La personne-clé (dans le cadre d’une réunion multi ou en entretien individuel)  présente la ou les options au bénéficiaire et à sa famille, les explique, répond aux questions</a:t>
            </a:r>
          </a:p>
          <a:p>
            <a:pPr algn="just" eaLnBrk="1" hangingPunct="1"/>
            <a:r>
              <a:rPr lang="fr-CA" altLang="fr-FR" sz="2800" dirty="0"/>
              <a:t>Cette démarche est faite en sachant qu’il s’agit d’un processus et non d’une décision isolée</a:t>
            </a:r>
          </a:p>
          <a:p>
            <a:pPr algn="just" eaLnBrk="1" hangingPunct="1"/>
            <a:r>
              <a:rPr lang="fr-CA" altLang="fr-FR" sz="2800" dirty="0"/>
              <a:t>But: arriver à un consensus sur une option retenue par l’équipe de soin</a:t>
            </a:r>
          </a:p>
          <a:p>
            <a:pPr algn="just" eaLnBrk="1" hangingPunct="1"/>
            <a:r>
              <a:rPr lang="fr-CA" altLang="fr-FR" sz="2800" dirty="0"/>
              <a:t>Si absence de consensus sur une option, retour à la discussion en équipe multidisciplinaire</a:t>
            </a:r>
          </a:p>
        </p:txBody>
      </p:sp>
      <p:sp>
        <p:nvSpPr>
          <p:cNvPr id="2" name="Espace réservé du pied de page 1">
            <a:extLst>
              <a:ext uri="{FF2B5EF4-FFF2-40B4-BE49-F238E27FC236}">
                <a16:creationId xmlns:a16="http://schemas.microsoft.com/office/drawing/2014/main" id="{5C6D0F01-6069-40A7-976F-ED977228DF4C}"/>
              </a:ext>
            </a:extLst>
          </p:cNvPr>
          <p:cNvSpPr>
            <a:spLocks noGrp="1"/>
          </p:cNvSpPr>
          <p:nvPr>
            <p:ph type="ftr" sz="quarter" idx="11"/>
          </p:nvPr>
        </p:nvSpPr>
        <p:spPr>
          <a:xfrm>
            <a:off x="6904731" y="6448251"/>
            <a:ext cx="1483693" cy="365125"/>
          </a:xfrm>
        </p:spPr>
        <p:txBody>
          <a:bodyPr/>
          <a:lstStyle/>
          <a:p>
            <a:pPr>
              <a:defRPr/>
            </a:pPr>
            <a:r>
              <a:rPr lang="fr-CA" altLang="en-US" dirty="0"/>
              <a:t>© Saint-Arnaud,   2018  </a:t>
            </a:r>
          </a:p>
        </p:txBody>
      </p:sp>
    </p:spTree>
    <p:extLst>
      <p:ext uri="{BB962C8B-B14F-4D97-AF65-F5344CB8AC3E}">
        <p14:creationId xmlns:p14="http://schemas.microsoft.com/office/powerpoint/2010/main" val="17877207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a:extLst>
              <a:ext uri="{FF2B5EF4-FFF2-40B4-BE49-F238E27FC236}">
                <a16:creationId xmlns:a16="http://schemas.microsoft.com/office/drawing/2014/main" id="{549B8C9A-F039-4E00-97F2-AFEE679A088D}"/>
              </a:ext>
            </a:extLst>
          </p:cNvPr>
          <p:cNvSpPr>
            <a:spLocks noGrp="1" noChangeArrowheads="1"/>
          </p:cNvSpPr>
          <p:nvPr>
            <p:ph type="title"/>
          </p:nvPr>
        </p:nvSpPr>
        <p:spPr>
          <a:xfrm>
            <a:off x="250825" y="277813"/>
            <a:ext cx="8435975" cy="1022349"/>
          </a:xfrm>
        </p:spPr>
        <p:txBody>
          <a:bodyPr>
            <a:normAutofit fontScale="90000"/>
          </a:bodyPr>
          <a:lstStyle/>
          <a:p>
            <a:pPr eaLnBrk="1" hangingPunct="1"/>
            <a:r>
              <a:rPr lang="fr-CA" altLang="fr-FR" sz="3400" b="1" dirty="0">
                <a:latin typeface="CG Times"/>
                <a:cs typeface="Times New Roman" panose="02020603050405020304" pitchFamily="18" charset="0"/>
              </a:rPr>
              <a:t>	9- Choisir une option qui fait 	consensus</a:t>
            </a:r>
            <a:r>
              <a:rPr lang="fr-CA" altLang="fr-FR" dirty="0">
                <a:latin typeface="CG Times"/>
                <a:cs typeface="Times New Roman" panose="02020603050405020304" pitchFamily="18" charset="0"/>
              </a:rPr>
              <a:t> </a:t>
            </a:r>
            <a:r>
              <a:rPr lang="fr-CA" altLang="fr-FR" sz="3400" b="1" dirty="0">
                <a:latin typeface="CG Times"/>
                <a:cs typeface="Times New Roman" panose="02020603050405020304" pitchFamily="18" charset="0"/>
              </a:rPr>
              <a:t>et l’appliquer</a:t>
            </a:r>
            <a:br>
              <a:rPr lang="fr-CA" altLang="fr-FR" sz="3400" b="1" dirty="0">
                <a:latin typeface="CG Times"/>
                <a:cs typeface="Times New Roman" panose="02020603050405020304" pitchFamily="18" charset="0"/>
              </a:rPr>
            </a:br>
            <a:endParaRPr lang="fr-CA" altLang="fr-FR" sz="3400" b="1" dirty="0">
              <a:latin typeface="CG Times"/>
              <a:cs typeface="Times New Roman" panose="02020603050405020304" pitchFamily="18" charset="0"/>
            </a:endParaRPr>
          </a:p>
        </p:txBody>
      </p:sp>
      <p:sp>
        <p:nvSpPr>
          <p:cNvPr id="150531" name="Rectangle 3">
            <a:extLst>
              <a:ext uri="{FF2B5EF4-FFF2-40B4-BE49-F238E27FC236}">
                <a16:creationId xmlns:a16="http://schemas.microsoft.com/office/drawing/2014/main" id="{C3277E20-AD33-47A6-A22F-F78B004456D6}"/>
              </a:ext>
            </a:extLst>
          </p:cNvPr>
          <p:cNvSpPr>
            <a:spLocks noGrp="1" noChangeArrowheads="1"/>
          </p:cNvSpPr>
          <p:nvPr>
            <p:ph idx="1"/>
          </p:nvPr>
        </p:nvSpPr>
        <p:spPr>
          <a:xfrm>
            <a:off x="662880" y="1417638"/>
            <a:ext cx="7941568" cy="4713287"/>
          </a:xfrm>
        </p:spPr>
        <p:txBody>
          <a:bodyPr>
            <a:normAutofit lnSpcReduction="10000"/>
          </a:bodyPr>
          <a:lstStyle/>
          <a:p>
            <a:pPr algn="just" eaLnBrk="1" hangingPunct="1"/>
            <a:r>
              <a:rPr lang="fr-CA" altLang="fr-FR" sz="2800" dirty="0">
                <a:cs typeface="Times New Roman" panose="02020603050405020304" pitchFamily="18" charset="0"/>
              </a:rPr>
              <a:t>Planifier la mise en application de l’option retenue, les personnes qui interviendront et leur rôle</a:t>
            </a:r>
          </a:p>
          <a:p>
            <a:pPr algn="just" eaLnBrk="1" hangingPunct="1"/>
            <a:r>
              <a:rPr lang="fr-CA" altLang="fr-FR" sz="2800" dirty="0">
                <a:cs typeface="Times New Roman" panose="02020603050405020304" pitchFamily="18" charset="0"/>
              </a:rPr>
              <a:t>Le partage d'information et une discussion ouverte au fur et à mesure de la démarche instaurent une relation de confiance qui favorise l'implantation de la solution retenue</a:t>
            </a:r>
          </a:p>
          <a:p>
            <a:pPr algn="just" eaLnBrk="1" hangingPunct="1"/>
            <a:r>
              <a:rPr lang="fr-CA" altLang="fr-FR" sz="2800" dirty="0">
                <a:cs typeface="Times New Roman" panose="02020603050405020304" pitchFamily="18" charset="0"/>
              </a:rPr>
              <a:t>Si l’option retenue et appliquée n’apporte pas les résultats prévus, revenir sur les autres options proposées</a:t>
            </a:r>
            <a:endParaRPr lang="fr-CA" altLang="fr-FR" sz="2800" dirty="0"/>
          </a:p>
        </p:txBody>
      </p:sp>
      <p:sp>
        <p:nvSpPr>
          <p:cNvPr id="2" name="Espace réservé du pied de page 1">
            <a:extLst>
              <a:ext uri="{FF2B5EF4-FFF2-40B4-BE49-F238E27FC236}">
                <a16:creationId xmlns:a16="http://schemas.microsoft.com/office/drawing/2014/main" id="{64B2817A-FE23-409E-8DB0-588D49789D71}"/>
              </a:ext>
            </a:extLst>
          </p:cNvPr>
          <p:cNvSpPr>
            <a:spLocks noGrp="1"/>
          </p:cNvSpPr>
          <p:nvPr>
            <p:ph type="ftr" sz="quarter" idx="11"/>
          </p:nvPr>
        </p:nvSpPr>
        <p:spPr>
          <a:xfrm>
            <a:off x="6832723" y="6448251"/>
            <a:ext cx="1555701" cy="365125"/>
          </a:xfrm>
        </p:spPr>
        <p:txBody>
          <a:bodyPr/>
          <a:lstStyle/>
          <a:p>
            <a:pPr>
              <a:defRPr/>
            </a:pPr>
            <a:r>
              <a:rPr lang="fr-CA" altLang="en-US" dirty="0"/>
              <a:t>© Saint-Arnaud,   2018  </a:t>
            </a:r>
          </a:p>
        </p:txBody>
      </p:sp>
    </p:spTree>
    <p:extLst>
      <p:ext uri="{BB962C8B-B14F-4D97-AF65-F5344CB8AC3E}">
        <p14:creationId xmlns:p14="http://schemas.microsoft.com/office/powerpoint/2010/main" val="30639937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a:extLst>
              <a:ext uri="{FF2B5EF4-FFF2-40B4-BE49-F238E27FC236}">
                <a16:creationId xmlns:a16="http://schemas.microsoft.com/office/drawing/2014/main" id="{CBEE4C6E-329C-4538-AA62-D84D7CD28BD5}"/>
              </a:ext>
            </a:extLst>
          </p:cNvPr>
          <p:cNvSpPr>
            <a:spLocks noGrp="1" noChangeArrowheads="1"/>
          </p:cNvSpPr>
          <p:nvPr>
            <p:ph type="title"/>
          </p:nvPr>
        </p:nvSpPr>
        <p:spPr>
          <a:xfrm>
            <a:off x="323850" y="277813"/>
            <a:ext cx="8362950" cy="1566862"/>
          </a:xfrm>
        </p:spPr>
        <p:txBody>
          <a:bodyPr>
            <a:normAutofit/>
          </a:bodyPr>
          <a:lstStyle/>
          <a:p>
            <a:pPr eaLnBrk="1" hangingPunct="1"/>
            <a:r>
              <a:rPr lang="fr-CA" altLang="fr-FR" sz="3400" b="1" dirty="0">
                <a:latin typeface="CG Times"/>
                <a:cs typeface="Times New Roman" panose="02020603050405020304" pitchFamily="18" charset="0"/>
              </a:rPr>
              <a:t>10- évaluation de l'intervention 	et rédaction d'un rapport</a:t>
            </a:r>
            <a:br>
              <a:rPr lang="fr-CA" altLang="fr-FR" b="1" dirty="0">
                <a:cs typeface="Times New Roman" panose="02020603050405020304" pitchFamily="18" charset="0"/>
              </a:rPr>
            </a:br>
            <a:endParaRPr lang="fr-CA" altLang="fr-FR" b="1" dirty="0">
              <a:cs typeface="Times New Roman" panose="02020603050405020304" pitchFamily="18" charset="0"/>
            </a:endParaRPr>
          </a:p>
        </p:txBody>
      </p:sp>
      <p:sp>
        <p:nvSpPr>
          <p:cNvPr id="135171" name="Rectangle 3">
            <a:extLst>
              <a:ext uri="{FF2B5EF4-FFF2-40B4-BE49-F238E27FC236}">
                <a16:creationId xmlns:a16="http://schemas.microsoft.com/office/drawing/2014/main" id="{05213D5C-7807-4827-A286-81A4746DF947}"/>
              </a:ext>
            </a:extLst>
          </p:cNvPr>
          <p:cNvSpPr>
            <a:spLocks noGrp="1" noChangeArrowheads="1"/>
          </p:cNvSpPr>
          <p:nvPr>
            <p:ph idx="1"/>
          </p:nvPr>
        </p:nvSpPr>
        <p:spPr>
          <a:xfrm>
            <a:off x="457200" y="1988840"/>
            <a:ext cx="8003232" cy="4142085"/>
          </a:xfrm>
        </p:spPr>
        <p:txBody>
          <a:bodyPr>
            <a:normAutofit/>
          </a:bodyPr>
          <a:lstStyle/>
          <a:p>
            <a:pPr algn="just" eaLnBrk="1" hangingPunct="1">
              <a:defRPr/>
            </a:pPr>
            <a:r>
              <a:rPr lang="fr-CA" altLang="fr-FR" sz="2800" dirty="0">
                <a:cs typeface="Times New Roman" panose="02020603050405020304" pitchFamily="18" charset="0"/>
              </a:rPr>
              <a:t>Un rapport relatant la situation problématique et indiquant comment les problèmes d'éthique ont été tenus en compte et solutionnés devrait être rédigé, de manière à  pouvoir servir:</a:t>
            </a:r>
          </a:p>
          <a:p>
            <a:pPr marL="0" indent="0" algn="just" eaLnBrk="1" hangingPunct="1">
              <a:buFont typeface="Wingdings" panose="05000000000000000000" pitchFamily="2" charset="2"/>
              <a:buNone/>
              <a:defRPr/>
            </a:pPr>
            <a:r>
              <a:rPr lang="fr-CA" altLang="fr-FR" sz="2800" dirty="0">
                <a:cs typeface="Times New Roman" panose="02020603050405020304" pitchFamily="18" charset="0"/>
              </a:rPr>
              <a:t>	1) à la prévention et à la résolution de </a:t>
            </a:r>
          </a:p>
          <a:p>
            <a:pPr marL="0" indent="0" algn="just" eaLnBrk="1" hangingPunct="1">
              <a:buFont typeface="Wingdings" panose="05000000000000000000" pitchFamily="2" charset="2"/>
              <a:buNone/>
              <a:defRPr/>
            </a:pPr>
            <a:r>
              <a:rPr lang="fr-CA" altLang="fr-FR" sz="2800" dirty="0">
                <a:cs typeface="Times New Roman" panose="02020603050405020304" pitchFamily="18" charset="0"/>
              </a:rPr>
              <a:t>	cas semblables dans l'avenir  </a:t>
            </a:r>
          </a:p>
          <a:p>
            <a:pPr marL="0" indent="0" algn="just" eaLnBrk="1" hangingPunct="1">
              <a:buFont typeface="Wingdings" panose="05000000000000000000" pitchFamily="2" charset="2"/>
              <a:buNone/>
              <a:defRPr/>
            </a:pPr>
            <a:r>
              <a:rPr lang="fr-CA" altLang="fr-FR" sz="2800" dirty="0">
                <a:cs typeface="Times New Roman" panose="02020603050405020304" pitchFamily="18" charset="0"/>
              </a:rPr>
              <a:t>	2) à l'élaboration de politiques de soins.</a:t>
            </a:r>
          </a:p>
          <a:p>
            <a:pPr eaLnBrk="1" hangingPunct="1">
              <a:defRPr/>
            </a:pPr>
            <a:endParaRPr lang="fr-CA" altLang="fr-FR" dirty="0"/>
          </a:p>
        </p:txBody>
      </p:sp>
      <p:sp>
        <p:nvSpPr>
          <p:cNvPr id="2" name="Espace réservé du pied de page 1">
            <a:extLst>
              <a:ext uri="{FF2B5EF4-FFF2-40B4-BE49-F238E27FC236}">
                <a16:creationId xmlns:a16="http://schemas.microsoft.com/office/drawing/2014/main" id="{C9F93723-4DFF-4CFE-B57A-034175599665}"/>
              </a:ext>
            </a:extLst>
          </p:cNvPr>
          <p:cNvSpPr>
            <a:spLocks noGrp="1"/>
          </p:cNvSpPr>
          <p:nvPr>
            <p:ph type="ftr" sz="quarter" idx="11"/>
          </p:nvPr>
        </p:nvSpPr>
        <p:spPr>
          <a:xfrm>
            <a:off x="6832723" y="6448251"/>
            <a:ext cx="1555701" cy="365125"/>
          </a:xfrm>
        </p:spPr>
        <p:txBody>
          <a:bodyPr/>
          <a:lstStyle/>
          <a:p>
            <a:pPr>
              <a:defRPr/>
            </a:pPr>
            <a:r>
              <a:rPr lang="fr-CA" altLang="en-US" dirty="0"/>
              <a:t>© Saint-Arnaud,   2018  </a:t>
            </a:r>
          </a:p>
        </p:txBody>
      </p:sp>
    </p:spTree>
    <p:extLst>
      <p:ext uri="{BB962C8B-B14F-4D97-AF65-F5344CB8AC3E}">
        <p14:creationId xmlns:p14="http://schemas.microsoft.com/office/powerpoint/2010/main" val="30625344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6A4E74D-7BDE-4BF2-9377-BCE73760E50F}"/>
              </a:ext>
            </a:extLst>
          </p:cNvPr>
          <p:cNvSpPr>
            <a:spLocks noGrp="1"/>
          </p:cNvSpPr>
          <p:nvPr>
            <p:ph type="title"/>
          </p:nvPr>
        </p:nvSpPr>
        <p:spPr/>
        <p:txBody>
          <a:bodyPr/>
          <a:lstStyle/>
          <a:p>
            <a:r>
              <a:rPr lang="fr-CA" dirty="0"/>
              <a:t>Conclusion</a:t>
            </a:r>
            <a:endParaRPr lang="fr-FR" dirty="0"/>
          </a:p>
        </p:txBody>
      </p:sp>
      <p:sp>
        <p:nvSpPr>
          <p:cNvPr id="3" name="Espace réservé du contenu 2">
            <a:extLst>
              <a:ext uri="{FF2B5EF4-FFF2-40B4-BE49-F238E27FC236}">
                <a16:creationId xmlns:a16="http://schemas.microsoft.com/office/drawing/2014/main" id="{A4E980CF-8C82-4415-8BB3-EEE9F5B56E15}"/>
              </a:ext>
            </a:extLst>
          </p:cNvPr>
          <p:cNvSpPr>
            <a:spLocks noGrp="1"/>
          </p:cNvSpPr>
          <p:nvPr>
            <p:ph idx="1"/>
          </p:nvPr>
        </p:nvSpPr>
        <p:spPr>
          <a:xfrm>
            <a:off x="856060" y="1988840"/>
            <a:ext cx="7429499" cy="3888432"/>
          </a:xfrm>
        </p:spPr>
        <p:txBody>
          <a:bodyPr>
            <a:noAutofit/>
          </a:bodyPr>
          <a:lstStyle/>
          <a:p>
            <a:r>
              <a:rPr lang="fr-CA" sz="2800" dirty="0"/>
              <a:t>L’Éthique de la santé apporte des outils</a:t>
            </a:r>
          </a:p>
          <a:p>
            <a:r>
              <a:rPr lang="fr-CA" sz="2800" dirty="0"/>
              <a:t>Elle ne remplace pas la réflexion et le jugement du professionnel de la santé</a:t>
            </a:r>
          </a:p>
          <a:p>
            <a:r>
              <a:rPr lang="fr-CA" sz="2800" dirty="0"/>
              <a:t>Elle est un soutien à la réflexion et au jugement</a:t>
            </a:r>
          </a:p>
          <a:p>
            <a:r>
              <a:rPr lang="fr-CA" sz="2800" dirty="0"/>
              <a:t>Il faut donc se faire confiance quand les éléments importants du point de vue de l’éthique ont été pris en compte</a:t>
            </a:r>
            <a:endParaRPr lang="fr-FR" sz="2800" dirty="0"/>
          </a:p>
        </p:txBody>
      </p:sp>
      <p:sp>
        <p:nvSpPr>
          <p:cNvPr id="4" name="ZoneTexte 3">
            <a:extLst>
              <a:ext uri="{FF2B5EF4-FFF2-40B4-BE49-F238E27FC236}">
                <a16:creationId xmlns:a16="http://schemas.microsoft.com/office/drawing/2014/main" id="{3928C9DB-1A11-47C7-A29B-9BF514EA8999}"/>
              </a:ext>
            </a:extLst>
          </p:cNvPr>
          <p:cNvSpPr txBox="1"/>
          <p:nvPr/>
        </p:nvSpPr>
        <p:spPr>
          <a:xfrm>
            <a:off x="6804248" y="6453336"/>
            <a:ext cx="1481311" cy="253916"/>
          </a:xfrm>
          <a:prstGeom prst="rect">
            <a:avLst/>
          </a:prstGeom>
          <a:noFill/>
        </p:spPr>
        <p:txBody>
          <a:bodyPr wrap="square" rtlCol="0">
            <a:spAutoFit/>
          </a:bodyPr>
          <a:lstStyle/>
          <a:p>
            <a:r>
              <a:rPr lang="fr-CA" altLang="en-US" sz="1050" dirty="0"/>
              <a:t>© Saint-Arnaud,   2018</a:t>
            </a:r>
            <a:endParaRPr lang="fr-FR" sz="1050" dirty="0"/>
          </a:p>
        </p:txBody>
      </p:sp>
    </p:spTree>
    <p:extLst>
      <p:ext uri="{BB962C8B-B14F-4D97-AF65-F5344CB8AC3E}">
        <p14:creationId xmlns:p14="http://schemas.microsoft.com/office/powerpoint/2010/main" val="22767214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a:extLst>
              <a:ext uri="{FF2B5EF4-FFF2-40B4-BE49-F238E27FC236}">
                <a16:creationId xmlns:a16="http://schemas.microsoft.com/office/drawing/2014/main" id="{D2E7E3CC-2F4A-40EB-B84F-85F958B5D69C}"/>
              </a:ext>
            </a:extLst>
          </p:cNvPr>
          <p:cNvSpPr>
            <a:spLocks noGrp="1" noChangeArrowheads="1"/>
          </p:cNvSpPr>
          <p:nvPr>
            <p:ph type="title"/>
          </p:nvPr>
        </p:nvSpPr>
        <p:spPr>
          <a:xfrm>
            <a:off x="457200" y="277813"/>
            <a:ext cx="8229600" cy="431800"/>
          </a:xfrm>
        </p:spPr>
        <p:txBody>
          <a:bodyPr>
            <a:normAutofit fontScale="90000"/>
          </a:bodyPr>
          <a:lstStyle/>
          <a:p>
            <a:pPr eaLnBrk="1" hangingPunct="1"/>
            <a:r>
              <a:rPr lang="fr-CA" altLang="fr-FR" b="1"/>
              <a:t>Références</a:t>
            </a:r>
          </a:p>
        </p:txBody>
      </p:sp>
      <p:sp>
        <p:nvSpPr>
          <p:cNvPr id="160771" name="Rectangle 3">
            <a:extLst>
              <a:ext uri="{FF2B5EF4-FFF2-40B4-BE49-F238E27FC236}">
                <a16:creationId xmlns:a16="http://schemas.microsoft.com/office/drawing/2014/main" id="{CF6F5291-3850-4866-AA71-6737C347D8CF}"/>
              </a:ext>
            </a:extLst>
          </p:cNvPr>
          <p:cNvSpPr>
            <a:spLocks noGrp="1" noChangeArrowheads="1"/>
          </p:cNvSpPr>
          <p:nvPr>
            <p:ph idx="1"/>
          </p:nvPr>
        </p:nvSpPr>
        <p:spPr>
          <a:xfrm>
            <a:off x="42148" y="908050"/>
            <a:ext cx="9375616" cy="5329262"/>
          </a:xfrm>
        </p:spPr>
        <p:txBody>
          <a:bodyPr>
            <a:normAutofit lnSpcReduction="10000"/>
          </a:bodyPr>
          <a:lstStyle/>
          <a:p>
            <a:r>
              <a:rPr lang="fr-CA" altLang="fr-FR" sz="1800" dirty="0">
                <a:latin typeface="Times New Roman" panose="02020603050405020304" pitchFamily="18" charset="0"/>
                <a:cs typeface="Times New Roman" panose="02020603050405020304" pitchFamily="18" charset="0"/>
              </a:rPr>
              <a:t>Aquin (d'), T. (1984). </a:t>
            </a:r>
            <a:r>
              <a:rPr lang="fr-CA" altLang="fr-FR" sz="1800" i="1" dirty="0">
                <a:latin typeface="Times New Roman" panose="02020603050405020304" pitchFamily="18" charset="0"/>
                <a:cs typeface="Times New Roman" panose="02020603050405020304" pitchFamily="18" charset="0"/>
              </a:rPr>
              <a:t>Somme théologique.</a:t>
            </a:r>
            <a:r>
              <a:rPr lang="fr-CA" altLang="fr-FR" sz="1800" dirty="0">
                <a:latin typeface="Times New Roman" panose="02020603050405020304" pitchFamily="18" charset="0"/>
                <a:cs typeface="Times New Roman" panose="02020603050405020304" pitchFamily="18" charset="0"/>
              </a:rPr>
              <a:t> Tome 2. Paris : Éditions du Cerf. (publié approximativement à l'origine en 1272)</a:t>
            </a:r>
            <a:r>
              <a:rPr lang="en-CA" altLang="fr-FR" sz="1800" dirty="0">
                <a:latin typeface="Times New Roman" panose="02020603050405020304" pitchFamily="18" charset="0"/>
                <a:cs typeface="Times New Roman" panose="02020603050405020304" pitchFamily="18" charset="0"/>
              </a:rPr>
              <a:t> </a:t>
            </a:r>
            <a:endParaRPr lang="fr-CA" altLang="fr-FR" sz="1800" dirty="0">
              <a:latin typeface="Times New Roman" panose="02020603050405020304" pitchFamily="18" charset="0"/>
              <a:cs typeface="Times New Roman" panose="02020603050405020304" pitchFamily="18" charset="0"/>
            </a:endParaRPr>
          </a:p>
          <a:p>
            <a:r>
              <a:rPr lang="fr-CA" altLang="fr-FR" sz="1800" dirty="0">
                <a:latin typeface="Times New Roman" panose="02020603050405020304" pitchFamily="18" charset="0"/>
                <a:cs typeface="Times New Roman" panose="02020603050405020304" pitchFamily="18" charset="0"/>
              </a:rPr>
              <a:t>Aristote (1965 ). </a:t>
            </a:r>
            <a:r>
              <a:rPr lang="fr-CA" altLang="fr-FR" sz="1800" i="1" dirty="0">
                <a:latin typeface="Times New Roman" panose="02020603050405020304" pitchFamily="18" charset="0"/>
                <a:cs typeface="Times New Roman" panose="02020603050405020304" pitchFamily="18" charset="0"/>
              </a:rPr>
              <a:t>Éthique de</a:t>
            </a:r>
            <a:r>
              <a:rPr lang="en-CA" altLang="fr-FR" sz="1800" dirty="0">
                <a:latin typeface="Times New Roman" panose="02020603050405020304" pitchFamily="18" charset="0"/>
                <a:cs typeface="Times New Roman" panose="02020603050405020304" pitchFamily="18" charset="0"/>
              </a:rPr>
              <a:t> </a:t>
            </a:r>
            <a:r>
              <a:rPr lang="fr-CA" altLang="fr-FR" sz="1800" i="1" dirty="0">
                <a:latin typeface="Times New Roman" panose="02020603050405020304" pitchFamily="18" charset="0"/>
                <a:cs typeface="Times New Roman" panose="02020603050405020304" pitchFamily="18" charset="0"/>
              </a:rPr>
              <a:t> Nicomaque </a:t>
            </a:r>
            <a:r>
              <a:rPr lang="fr-CA" altLang="fr-FR" sz="1800" dirty="0">
                <a:latin typeface="Times New Roman" panose="02020603050405020304" pitchFamily="18" charset="0"/>
                <a:cs typeface="Times New Roman" panose="02020603050405020304" pitchFamily="18" charset="0"/>
              </a:rPr>
              <a:t>(J. </a:t>
            </a:r>
            <a:r>
              <a:rPr lang="fr-CA" altLang="fr-FR" sz="1800" dirty="0" err="1">
                <a:latin typeface="Times New Roman" panose="02020603050405020304" pitchFamily="18" charset="0"/>
                <a:cs typeface="Times New Roman" panose="02020603050405020304" pitchFamily="18" charset="0"/>
              </a:rPr>
              <a:t>Voilquin</a:t>
            </a:r>
            <a:r>
              <a:rPr lang="fr-CA" altLang="fr-FR" sz="1800" dirty="0">
                <a:latin typeface="Times New Roman" panose="02020603050405020304" pitchFamily="18" charset="0"/>
                <a:cs typeface="Times New Roman" panose="02020603050405020304" pitchFamily="18" charset="0"/>
              </a:rPr>
              <a:t>, trad.). Paris : Garnier-Flammarion.</a:t>
            </a:r>
          </a:p>
          <a:p>
            <a:r>
              <a:rPr lang="en-CA" altLang="fr-FR" sz="1800" dirty="0" err="1">
                <a:latin typeface="Times New Roman" panose="02020603050405020304" pitchFamily="18" charset="0"/>
                <a:cs typeface="Times New Roman" panose="02020603050405020304" pitchFamily="18" charset="0"/>
              </a:rPr>
              <a:t>Aristote</a:t>
            </a:r>
            <a:r>
              <a:rPr lang="en-CA" altLang="fr-FR" sz="1800" dirty="0">
                <a:latin typeface="Times New Roman" panose="02020603050405020304" pitchFamily="18" charset="0"/>
                <a:cs typeface="Times New Roman" panose="02020603050405020304" pitchFamily="18" charset="0"/>
              </a:rPr>
              <a:t> (1977). </a:t>
            </a:r>
            <a:r>
              <a:rPr lang="en-CA" altLang="fr-FR" sz="1800" i="1" dirty="0">
                <a:latin typeface="Times New Roman" panose="02020603050405020304" pitchFamily="18" charset="0"/>
                <a:cs typeface="Times New Roman" panose="02020603050405020304" pitchFamily="18" charset="0"/>
              </a:rPr>
              <a:t>La politique</a:t>
            </a:r>
            <a:r>
              <a:rPr lang="en-CA" altLang="fr-FR" sz="1800" dirty="0">
                <a:latin typeface="Times New Roman" panose="02020603050405020304" pitchFamily="18" charset="0"/>
                <a:cs typeface="Times New Roman" panose="02020603050405020304" pitchFamily="18" charset="0"/>
              </a:rPr>
              <a:t>, Paris : </a:t>
            </a:r>
            <a:r>
              <a:rPr lang="en-CA" altLang="fr-FR" sz="1800" dirty="0" err="1">
                <a:latin typeface="Times New Roman" panose="02020603050405020304" pitchFamily="18" charset="0"/>
                <a:cs typeface="Times New Roman" panose="02020603050405020304" pitchFamily="18" charset="0"/>
              </a:rPr>
              <a:t>Vrin</a:t>
            </a:r>
            <a:r>
              <a:rPr lang="en-CA" altLang="fr-FR" sz="1800" dirty="0">
                <a:latin typeface="Times New Roman" panose="02020603050405020304" pitchFamily="18" charset="0"/>
                <a:cs typeface="Times New Roman" panose="02020603050405020304" pitchFamily="18" charset="0"/>
              </a:rPr>
              <a:t>. </a:t>
            </a:r>
            <a:endParaRPr lang="fr-CA" altLang="fr-FR" sz="1800" dirty="0">
              <a:latin typeface="Times New Roman" panose="02020603050405020304" pitchFamily="18" charset="0"/>
              <a:cs typeface="Times New Roman" panose="02020603050405020304" pitchFamily="18" charset="0"/>
            </a:endParaRPr>
          </a:p>
          <a:p>
            <a:pPr eaLnBrk="1" hangingPunct="1">
              <a:lnSpc>
                <a:spcPct val="80000"/>
              </a:lnSpc>
            </a:pPr>
            <a:r>
              <a:rPr lang="en-CA" altLang="fr-FR" sz="1800" dirty="0" err="1">
                <a:latin typeface="Times New Roman" panose="02020603050405020304" pitchFamily="18" charset="0"/>
                <a:cs typeface="Times New Roman" panose="02020603050405020304" pitchFamily="18" charset="0"/>
              </a:rPr>
              <a:t>Aroskar</a:t>
            </a:r>
            <a:r>
              <a:rPr lang="en-CA" altLang="fr-FR" sz="1800" dirty="0">
                <a:latin typeface="Times New Roman" panose="02020603050405020304" pitchFamily="18" charset="0"/>
                <a:cs typeface="Times New Roman" panose="02020603050405020304" pitchFamily="18" charset="0"/>
              </a:rPr>
              <a:t> M.A. (1998).Administrative ethics: Perspectives on patients and community-based care. </a:t>
            </a:r>
            <a:r>
              <a:rPr lang="en-CA" altLang="fr-FR" sz="1800" i="1" dirty="0">
                <a:latin typeface="Times New Roman" panose="02020603050405020304" pitchFamily="18" charset="0"/>
                <a:cs typeface="Times New Roman" panose="02020603050405020304" pitchFamily="18" charset="0"/>
              </a:rPr>
              <a:t>Online Journal of Issues in Nursing</a:t>
            </a:r>
            <a:r>
              <a:rPr lang="en-CA" altLang="fr-FR" sz="1800" dirty="0">
                <a:latin typeface="Times New Roman" panose="02020603050405020304" pitchFamily="18" charset="0"/>
                <a:cs typeface="Times New Roman" panose="02020603050405020304" pitchFamily="18" charset="0"/>
              </a:rPr>
              <a:t>, Dec. 31, 13 pages  </a:t>
            </a:r>
            <a:r>
              <a:rPr lang="en-CA" altLang="fr-FR" sz="1800" dirty="0">
                <a:latin typeface="Times New Roman" panose="02020603050405020304" pitchFamily="18" charset="0"/>
                <a:cs typeface="Times New Roman" panose="02020603050405020304" pitchFamily="18" charset="0"/>
                <a:hlinkClick r:id="rId2"/>
              </a:rPr>
              <a:t>http://www.nursingworld.org/ojin/topic8/topic8_4.html</a:t>
            </a:r>
            <a:r>
              <a:rPr lang="fr-CA" altLang="fr-FR" sz="1800" dirty="0">
                <a:latin typeface="Times New Roman" panose="02020603050405020304" pitchFamily="18" charset="0"/>
                <a:cs typeface="Times New Roman" panose="02020603050405020304" pitchFamily="18" charset="0"/>
              </a:rPr>
              <a:t> </a:t>
            </a:r>
          </a:p>
          <a:p>
            <a:pPr eaLnBrk="1" hangingPunct="1">
              <a:lnSpc>
                <a:spcPct val="80000"/>
              </a:lnSpc>
            </a:pPr>
            <a:r>
              <a:rPr lang="fr-CA" altLang="fr-FR" sz="1800" dirty="0"/>
              <a:t>Baudouin, J.-L. (</a:t>
            </a:r>
            <a:r>
              <a:rPr lang="fr-CA" altLang="fr-FR" sz="1800" dirty="0" err="1"/>
              <a:t>dir</a:t>
            </a:r>
            <a:r>
              <a:rPr lang="fr-CA" altLang="fr-FR" sz="1800" dirty="0"/>
              <a:t>.) (2006-2007), </a:t>
            </a:r>
            <a:r>
              <a:rPr lang="fr-CA" altLang="fr-FR" sz="1800" i="1" dirty="0"/>
              <a:t>Code civil du Québec.</a:t>
            </a:r>
            <a:r>
              <a:rPr lang="fr-CA" altLang="fr-FR" sz="1800" dirty="0"/>
              <a:t> Montréal : Wilson &amp; Lafleur </a:t>
            </a:r>
            <a:endParaRPr lang="fr-CA" altLang="fr-FR" sz="1800" dirty="0">
              <a:latin typeface="Times New Roman" panose="02020603050405020304" pitchFamily="18" charset="0"/>
              <a:cs typeface="Times New Roman" panose="02020603050405020304" pitchFamily="18" charset="0"/>
            </a:endParaRPr>
          </a:p>
          <a:p>
            <a:pPr eaLnBrk="1" hangingPunct="1">
              <a:lnSpc>
                <a:spcPct val="80000"/>
              </a:lnSpc>
            </a:pPr>
            <a:r>
              <a:rPr lang="en-CA" altLang="fr-FR" sz="1800" dirty="0">
                <a:latin typeface="Times New Roman" panose="02020603050405020304" pitchFamily="18" charset="0"/>
                <a:cs typeface="Times New Roman" panose="02020603050405020304" pitchFamily="18" charset="0"/>
              </a:rPr>
              <a:t>Beauchamp T.L. &amp; Childress J.F. (2009). </a:t>
            </a:r>
            <a:r>
              <a:rPr lang="en-CA" altLang="fr-FR" sz="1800" i="1" dirty="0">
                <a:latin typeface="Times New Roman" panose="02020603050405020304" pitchFamily="18" charset="0"/>
                <a:cs typeface="Times New Roman" panose="02020603050405020304" pitchFamily="18" charset="0"/>
              </a:rPr>
              <a:t>Principles of Biomedical Ethics</a:t>
            </a:r>
            <a:r>
              <a:rPr lang="en-CA" altLang="fr-FR" sz="1800" dirty="0">
                <a:latin typeface="Times New Roman" panose="02020603050405020304" pitchFamily="18" charset="0"/>
                <a:cs typeface="Times New Roman" panose="02020603050405020304" pitchFamily="18" charset="0"/>
              </a:rPr>
              <a:t>, New York, Oxford University Press.</a:t>
            </a:r>
          </a:p>
          <a:p>
            <a:r>
              <a:rPr lang="en-CA" altLang="fr-FR" sz="1800" dirty="0" err="1">
                <a:latin typeface="Times New Roman" panose="02020603050405020304" pitchFamily="18" charset="0"/>
                <a:cs typeface="Times New Roman" panose="02020603050405020304" pitchFamily="18" charset="0"/>
              </a:rPr>
              <a:t>Bergum</a:t>
            </a:r>
            <a:r>
              <a:rPr lang="en-CA" altLang="fr-FR" sz="1800" dirty="0">
                <a:latin typeface="Times New Roman" panose="02020603050405020304" pitchFamily="18" charset="0"/>
                <a:cs typeface="Times New Roman" panose="02020603050405020304" pitchFamily="18" charset="0"/>
              </a:rPr>
              <a:t>,  V., &amp; </a:t>
            </a:r>
            <a:r>
              <a:rPr lang="en-CA" altLang="fr-FR" sz="1800" dirty="0" err="1">
                <a:latin typeface="Times New Roman" panose="02020603050405020304" pitchFamily="18" charset="0"/>
                <a:cs typeface="Times New Roman" panose="02020603050405020304" pitchFamily="18" charset="0"/>
              </a:rPr>
              <a:t>Dossetor</a:t>
            </a:r>
            <a:r>
              <a:rPr lang="en-CA" altLang="fr-FR" sz="1800" dirty="0">
                <a:latin typeface="Times New Roman" panose="02020603050405020304" pitchFamily="18" charset="0"/>
                <a:cs typeface="Times New Roman" panose="02020603050405020304" pitchFamily="18" charset="0"/>
              </a:rPr>
              <a:t>, J. (2005). </a:t>
            </a:r>
            <a:r>
              <a:rPr lang="en-CA" altLang="fr-FR" sz="1800" i="1" dirty="0">
                <a:latin typeface="Times New Roman" panose="02020603050405020304" pitchFamily="18" charset="0"/>
                <a:cs typeface="Times New Roman" panose="02020603050405020304" pitchFamily="18" charset="0"/>
              </a:rPr>
              <a:t>Relational ethics. The full meaning of respect</a:t>
            </a:r>
            <a:r>
              <a:rPr lang="en-CA" altLang="fr-FR" sz="1800" dirty="0">
                <a:latin typeface="Times New Roman" panose="02020603050405020304" pitchFamily="18" charset="0"/>
                <a:cs typeface="Times New Roman" panose="02020603050405020304" pitchFamily="18" charset="0"/>
              </a:rPr>
              <a:t>. </a:t>
            </a:r>
            <a:r>
              <a:rPr lang="en-CA" altLang="fr-FR" sz="1800" dirty="0" err="1">
                <a:latin typeface="Times New Roman" panose="02020603050405020304" pitchFamily="18" charset="0"/>
                <a:cs typeface="Times New Roman" panose="02020603050405020304" pitchFamily="18" charset="0"/>
              </a:rPr>
              <a:t>Hagerstaown</a:t>
            </a:r>
            <a:r>
              <a:rPr lang="en-CA" altLang="fr-FR" sz="1800" dirty="0">
                <a:latin typeface="Times New Roman" panose="02020603050405020304" pitchFamily="18" charset="0"/>
                <a:cs typeface="Times New Roman" panose="02020603050405020304" pitchFamily="18" charset="0"/>
              </a:rPr>
              <a:t>, MD : University Publishing Group. </a:t>
            </a:r>
            <a:endParaRPr lang="fr-CA" altLang="fr-FR" sz="1800" dirty="0">
              <a:latin typeface="Times New Roman" panose="02020603050405020304" pitchFamily="18" charset="0"/>
              <a:cs typeface="Times New Roman" panose="02020603050405020304" pitchFamily="18" charset="0"/>
            </a:endParaRPr>
          </a:p>
          <a:p>
            <a:r>
              <a:rPr lang="en-CA" altLang="fr-FR" sz="1800" dirty="0">
                <a:latin typeface="Times New Roman" panose="02020603050405020304" pitchFamily="18" charset="0"/>
                <a:cs typeface="Times New Roman" panose="02020603050405020304" pitchFamily="18" charset="0"/>
              </a:rPr>
              <a:t>Bishop, A., &amp; Scudder, J. (2001). </a:t>
            </a:r>
            <a:r>
              <a:rPr lang="en-CA" altLang="fr-FR" sz="1800" i="1" dirty="0">
                <a:latin typeface="Times New Roman" panose="02020603050405020304" pitchFamily="18" charset="0"/>
                <a:cs typeface="Times New Roman" panose="02020603050405020304" pitchFamily="18" charset="0"/>
              </a:rPr>
              <a:t>Nursing ethics : Holistic caring practice. </a:t>
            </a:r>
            <a:r>
              <a:rPr lang="en-CA" altLang="fr-FR" sz="1800" dirty="0">
                <a:latin typeface="Times New Roman" panose="02020603050405020304" pitchFamily="18" charset="0"/>
                <a:cs typeface="Times New Roman" panose="02020603050405020304" pitchFamily="18" charset="0"/>
              </a:rPr>
              <a:t>Sudbury, MA  : Jones and Bartlett. </a:t>
            </a:r>
            <a:endParaRPr lang="fr-CA" altLang="fr-FR" sz="1800" dirty="0">
              <a:latin typeface="Times New Roman" panose="02020603050405020304" pitchFamily="18" charset="0"/>
              <a:cs typeface="Times New Roman" panose="02020603050405020304" pitchFamily="18" charset="0"/>
            </a:endParaRPr>
          </a:p>
          <a:p>
            <a:r>
              <a:rPr lang="en-CA" altLang="fr-FR" sz="1800" dirty="0">
                <a:latin typeface="Times New Roman" panose="02020603050405020304" pitchFamily="18" charset="0"/>
                <a:cs typeface="Times New Roman" panose="02020603050405020304" pitchFamily="18" charset="0"/>
              </a:rPr>
              <a:t>Blasi, A. (1984). Moral identity : Its role in moral functioning. </a:t>
            </a:r>
            <a:r>
              <a:rPr lang="en-CA" altLang="fr-FR" sz="1800" dirty="0" err="1">
                <a:latin typeface="Times New Roman" panose="02020603050405020304" pitchFamily="18" charset="0"/>
                <a:cs typeface="Times New Roman" panose="02020603050405020304" pitchFamily="18" charset="0"/>
              </a:rPr>
              <a:t>Dans</a:t>
            </a:r>
            <a:r>
              <a:rPr lang="en-CA" altLang="fr-FR" sz="1800" dirty="0">
                <a:latin typeface="Times New Roman" panose="02020603050405020304" pitchFamily="18" charset="0"/>
                <a:cs typeface="Times New Roman" panose="02020603050405020304" pitchFamily="18" charset="0"/>
              </a:rPr>
              <a:t> W. </a:t>
            </a:r>
            <a:r>
              <a:rPr lang="en-CA" altLang="fr-FR" sz="1800" dirty="0" err="1">
                <a:latin typeface="Times New Roman" panose="02020603050405020304" pitchFamily="18" charset="0"/>
                <a:cs typeface="Times New Roman" panose="02020603050405020304" pitchFamily="18" charset="0"/>
              </a:rPr>
              <a:t>Kurtines</a:t>
            </a:r>
            <a:r>
              <a:rPr lang="en-CA" altLang="fr-FR" sz="1800" dirty="0">
                <a:latin typeface="Times New Roman" panose="02020603050405020304" pitchFamily="18" charset="0"/>
                <a:cs typeface="Times New Roman" panose="02020603050405020304" pitchFamily="18" charset="0"/>
              </a:rPr>
              <a:t>, &amp; J. </a:t>
            </a:r>
            <a:r>
              <a:rPr lang="en-CA" altLang="fr-FR" sz="1800" dirty="0" err="1">
                <a:latin typeface="Times New Roman" panose="02020603050405020304" pitchFamily="18" charset="0"/>
                <a:cs typeface="Times New Roman" panose="02020603050405020304" pitchFamily="18" charset="0"/>
              </a:rPr>
              <a:t>Gewirtz</a:t>
            </a:r>
            <a:r>
              <a:rPr lang="en-CA" altLang="fr-FR" sz="1800" dirty="0">
                <a:latin typeface="Times New Roman" panose="02020603050405020304" pitchFamily="18" charset="0"/>
                <a:cs typeface="Times New Roman" panose="02020603050405020304" pitchFamily="18" charset="0"/>
              </a:rPr>
              <a:t> (dir.), </a:t>
            </a:r>
            <a:r>
              <a:rPr lang="en-CA" altLang="fr-FR" sz="1800" i="1" dirty="0">
                <a:latin typeface="Times New Roman" panose="02020603050405020304" pitchFamily="18" charset="0"/>
                <a:cs typeface="Times New Roman" panose="02020603050405020304" pitchFamily="18" charset="0"/>
              </a:rPr>
              <a:t>Morality, moral behavior, and moral development</a:t>
            </a:r>
            <a:r>
              <a:rPr lang="en-CA" altLang="fr-FR" sz="1800" dirty="0">
                <a:latin typeface="Times New Roman" panose="02020603050405020304" pitchFamily="18" charset="0"/>
                <a:cs typeface="Times New Roman" panose="02020603050405020304" pitchFamily="18" charset="0"/>
              </a:rPr>
              <a:t> (pp. 128-139). New York : Wiley.</a:t>
            </a:r>
            <a:endParaRPr lang="fr-CA" altLang="fr-FR" sz="1800" dirty="0">
              <a:latin typeface="Times New Roman" panose="02020603050405020304" pitchFamily="18" charset="0"/>
              <a:cs typeface="Times New Roman" panose="02020603050405020304" pitchFamily="18" charset="0"/>
            </a:endParaRPr>
          </a:p>
          <a:p>
            <a:pPr eaLnBrk="1" hangingPunct="1">
              <a:lnSpc>
                <a:spcPct val="80000"/>
              </a:lnSpc>
            </a:pPr>
            <a:endParaRPr lang="fr-CA" altLang="fr-FR" sz="1800" dirty="0">
              <a:cs typeface="Times New Roman" panose="02020603050405020304" pitchFamily="18" charset="0"/>
            </a:endParaRPr>
          </a:p>
          <a:p>
            <a:pPr eaLnBrk="1" hangingPunct="1">
              <a:lnSpc>
                <a:spcPct val="80000"/>
              </a:lnSpc>
            </a:pPr>
            <a:endParaRPr lang="en-CA" altLang="fr-FR" sz="1800" dirty="0">
              <a:cs typeface="Times New Roman" panose="02020603050405020304" pitchFamily="18" charset="0"/>
            </a:endParaRPr>
          </a:p>
          <a:p>
            <a:pPr eaLnBrk="1" hangingPunct="1">
              <a:lnSpc>
                <a:spcPct val="80000"/>
              </a:lnSpc>
            </a:pPr>
            <a:endParaRPr lang="fr-CA" altLang="fr-FR" sz="1900" dirty="0">
              <a:cs typeface="Times New Roman" panose="02020603050405020304" pitchFamily="18" charset="0"/>
            </a:endParaRPr>
          </a:p>
          <a:p>
            <a:pPr eaLnBrk="1" hangingPunct="1">
              <a:lnSpc>
                <a:spcPct val="80000"/>
              </a:lnSpc>
              <a:buFont typeface="Wingdings" panose="05000000000000000000" pitchFamily="2" charset="2"/>
              <a:buNone/>
            </a:pPr>
            <a:endParaRPr lang="fr-CA" altLang="fr-FR" sz="2600" dirty="0"/>
          </a:p>
        </p:txBody>
      </p:sp>
      <p:sp>
        <p:nvSpPr>
          <p:cNvPr id="2" name="Espace réservé du pied de page 1">
            <a:extLst>
              <a:ext uri="{FF2B5EF4-FFF2-40B4-BE49-F238E27FC236}">
                <a16:creationId xmlns:a16="http://schemas.microsoft.com/office/drawing/2014/main" id="{3A1E3CB3-2AF9-4051-9C5D-1C3D356B4375}"/>
              </a:ext>
            </a:extLst>
          </p:cNvPr>
          <p:cNvSpPr>
            <a:spLocks noGrp="1"/>
          </p:cNvSpPr>
          <p:nvPr>
            <p:ph type="ftr" sz="quarter" idx="11"/>
          </p:nvPr>
        </p:nvSpPr>
        <p:spPr>
          <a:xfrm>
            <a:off x="6830546" y="6448251"/>
            <a:ext cx="1632062" cy="365125"/>
          </a:xfrm>
        </p:spPr>
        <p:txBody>
          <a:bodyPr/>
          <a:lstStyle/>
          <a:p>
            <a:pPr>
              <a:defRPr/>
            </a:pPr>
            <a:r>
              <a:rPr lang="fr-CA" altLang="en-US" dirty="0"/>
              <a:t>© Saint-Arnaud,   2018  </a:t>
            </a:r>
          </a:p>
        </p:txBody>
      </p:sp>
    </p:spTree>
    <p:extLst>
      <p:ext uri="{BB962C8B-B14F-4D97-AF65-F5344CB8AC3E}">
        <p14:creationId xmlns:p14="http://schemas.microsoft.com/office/powerpoint/2010/main" val="30000397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a:xfrm>
            <a:off x="856060" y="44624"/>
            <a:ext cx="7429499" cy="1476400"/>
          </a:xfrm>
        </p:spPr>
        <p:txBody>
          <a:bodyPr>
            <a:normAutofit/>
          </a:bodyPr>
          <a:lstStyle/>
          <a:p>
            <a:pPr eaLnBrk="1" hangingPunct="1"/>
            <a:r>
              <a:rPr lang="fr-CA" dirty="0">
                <a:cs typeface="Arial" charset="0"/>
              </a:rPr>
              <a:t>Respecter l ’autonomie de la personne en</a:t>
            </a:r>
            <a:r>
              <a:rPr lang="fr-CA" dirty="0">
                <a:cs typeface="Times New Roman" pitchFamily="18" charset="0"/>
              </a:rPr>
              <a:t> matière de soin</a:t>
            </a:r>
            <a:r>
              <a:rPr lang="fr-CA" dirty="0"/>
              <a:t> </a:t>
            </a:r>
          </a:p>
        </p:txBody>
      </p:sp>
      <p:sp>
        <p:nvSpPr>
          <p:cNvPr id="8196" name="Rectangle 3"/>
          <p:cNvSpPr>
            <a:spLocks noGrp="1" noChangeArrowheads="1"/>
          </p:cNvSpPr>
          <p:nvPr>
            <p:ph idx="1"/>
          </p:nvPr>
        </p:nvSpPr>
        <p:spPr>
          <a:xfrm>
            <a:off x="1043609" y="1412776"/>
            <a:ext cx="6840760" cy="4608512"/>
          </a:xfrm>
        </p:spPr>
        <p:txBody>
          <a:bodyPr>
            <a:normAutofit lnSpcReduction="10000"/>
          </a:bodyPr>
          <a:lstStyle/>
          <a:p>
            <a:pPr eaLnBrk="1" hangingPunct="1"/>
            <a:r>
              <a:rPr lang="fr-CA" sz="2800" dirty="0">
                <a:cs typeface="Times New Roman" pitchFamily="18" charset="0"/>
              </a:rPr>
              <a:t>C ’est reconnaître </a:t>
            </a:r>
            <a:r>
              <a:rPr lang="fr-CA" sz="2800" dirty="0" err="1">
                <a:cs typeface="Times New Roman" pitchFamily="18" charset="0"/>
              </a:rPr>
              <a:t>qu</a:t>
            </a:r>
            <a:r>
              <a:rPr lang="fr-CA" sz="2800" dirty="0">
                <a:cs typeface="Times New Roman" pitchFamily="18" charset="0"/>
              </a:rPr>
              <a:t> ’une personne apte peut prendre une part active dans les décisions de traitement</a:t>
            </a:r>
          </a:p>
          <a:p>
            <a:pPr eaLnBrk="1" hangingPunct="1"/>
            <a:r>
              <a:rPr lang="fr-CA" sz="2800" dirty="0">
                <a:cs typeface="Times New Roman" pitchFamily="18" charset="0"/>
              </a:rPr>
              <a:t>C ’est respecter le choix d ’une personne qui ne veut pas être informée et le choix de celle qui, une fois informée, s ’en remet à son thérapeute et à l ’équipe de soin.</a:t>
            </a:r>
          </a:p>
          <a:p>
            <a:pPr eaLnBrk="1" hangingPunct="1"/>
            <a:r>
              <a:rPr lang="fr-CA" sz="2800" dirty="0">
                <a:cs typeface="Times New Roman" pitchFamily="18" charset="0"/>
              </a:rPr>
              <a:t>C'est aussi respecter la confidentialité du dossier</a:t>
            </a:r>
          </a:p>
          <a:p>
            <a:pPr eaLnBrk="1" hangingPunct="1">
              <a:buFont typeface="Wingdings" pitchFamily="2" charset="2"/>
              <a:buNone/>
            </a:pPr>
            <a:endParaRPr lang="fr-CA" sz="1950" dirty="0"/>
          </a:p>
        </p:txBody>
      </p:sp>
      <p:sp>
        <p:nvSpPr>
          <p:cNvPr id="5" name="Espace réservé du pied de page 4"/>
          <p:cNvSpPr>
            <a:spLocks noGrp="1"/>
          </p:cNvSpPr>
          <p:nvPr>
            <p:ph type="ftr" sz="quarter" idx="11"/>
          </p:nvPr>
        </p:nvSpPr>
        <p:spPr/>
        <p:txBody>
          <a:bodyPr/>
          <a:lstStyle/>
          <a:p>
            <a:pPr>
              <a:defRPr/>
            </a:pPr>
            <a:r>
              <a:rPr lang="fr-CA" altLang="en-US"/>
              <a:t>J.Saint-Arnaud  </a:t>
            </a:r>
          </a:p>
        </p:txBody>
      </p:sp>
    </p:spTree>
    <p:extLst>
      <p:ext uri="{BB962C8B-B14F-4D97-AF65-F5344CB8AC3E}">
        <p14:creationId xmlns:p14="http://schemas.microsoft.com/office/powerpoint/2010/main" val="79057878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654C503C-67AF-48EF-AECA-CF38E64F51C5}"/>
              </a:ext>
            </a:extLst>
          </p:cNvPr>
          <p:cNvSpPr>
            <a:spLocks noGrp="1"/>
          </p:cNvSpPr>
          <p:nvPr>
            <p:ph type="ftr" sz="quarter" idx="11"/>
          </p:nvPr>
        </p:nvSpPr>
        <p:spPr/>
        <p:txBody>
          <a:bodyPr/>
          <a:lstStyle/>
          <a:p>
            <a:pPr>
              <a:defRPr/>
            </a:pPr>
            <a:r>
              <a:rPr lang="fr-CA" altLang="en-US" dirty="0"/>
              <a:t>© Saint-Arnaud,   2018  </a:t>
            </a:r>
          </a:p>
        </p:txBody>
      </p:sp>
      <p:sp>
        <p:nvSpPr>
          <p:cNvPr id="161795" name="Rectangle 3">
            <a:extLst>
              <a:ext uri="{FF2B5EF4-FFF2-40B4-BE49-F238E27FC236}">
                <a16:creationId xmlns:a16="http://schemas.microsoft.com/office/drawing/2014/main" id="{EDEEC119-658A-4F00-9BC3-2DBAE118DB0D}"/>
              </a:ext>
            </a:extLst>
          </p:cNvPr>
          <p:cNvSpPr>
            <a:spLocks noGrp="1" noChangeArrowheads="1"/>
          </p:cNvSpPr>
          <p:nvPr>
            <p:ph idx="4294967295"/>
          </p:nvPr>
        </p:nvSpPr>
        <p:spPr>
          <a:xfrm>
            <a:off x="696913" y="1143000"/>
            <a:ext cx="8447087" cy="5029200"/>
          </a:xfrm>
        </p:spPr>
        <p:txBody>
          <a:bodyPr>
            <a:normAutofit/>
          </a:bodyPr>
          <a:lstStyle/>
          <a:p>
            <a:r>
              <a:rPr lang="en-CA" altLang="fr-FR" sz="1600" dirty="0" err="1">
                <a:latin typeface="Times New Roman" panose="02020603050405020304" pitchFamily="18" charset="0"/>
                <a:cs typeface="Times New Roman" panose="02020603050405020304" pitchFamily="18" charset="0"/>
              </a:rPr>
              <a:t>Blondeau</a:t>
            </a:r>
            <a:r>
              <a:rPr lang="en-CA" altLang="fr-FR" sz="1600" dirty="0">
                <a:latin typeface="Times New Roman" panose="02020603050405020304" pitchFamily="18" charset="0"/>
                <a:cs typeface="Times New Roman" panose="02020603050405020304" pitchFamily="18" charset="0"/>
              </a:rPr>
              <a:t>, D., &amp; Hébert, M. (2002). La </a:t>
            </a:r>
            <a:r>
              <a:rPr lang="en-CA" altLang="fr-FR" sz="1600" dirty="0" err="1">
                <a:latin typeface="Times New Roman" panose="02020603050405020304" pitchFamily="18" charset="0"/>
                <a:cs typeface="Times New Roman" panose="02020603050405020304" pitchFamily="18" charset="0"/>
              </a:rPr>
              <a:t>responsabilité</a:t>
            </a:r>
            <a:r>
              <a:rPr lang="en-CA" altLang="fr-FR" sz="1600" dirty="0">
                <a:latin typeface="Times New Roman" panose="02020603050405020304" pitchFamily="18" charset="0"/>
                <a:cs typeface="Times New Roman" panose="02020603050405020304" pitchFamily="18" charset="0"/>
              </a:rPr>
              <a:t> </a:t>
            </a:r>
            <a:r>
              <a:rPr lang="en-CA" altLang="fr-FR" sz="1600" dirty="0" err="1">
                <a:latin typeface="Times New Roman" panose="02020603050405020304" pitchFamily="18" charset="0"/>
                <a:cs typeface="Times New Roman" panose="02020603050405020304" pitchFamily="18" charset="0"/>
              </a:rPr>
              <a:t>professionnelle</a:t>
            </a:r>
            <a:r>
              <a:rPr lang="en-CA" altLang="fr-FR" sz="1600" dirty="0">
                <a:latin typeface="Times New Roman" panose="02020603050405020304" pitchFamily="18" charset="0"/>
                <a:cs typeface="Times New Roman" panose="02020603050405020304" pitchFamily="18" charset="0"/>
              </a:rPr>
              <a:t> de </a:t>
            </a:r>
            <a:r>
              <a:rPr lang="en-CA" altLang="fr-FR" sz="1600" dirty="0" err="1">
                <a:latin typeface="Times New Roman" panose="02020603050405020304" pitchFamily="18" charset="0"/>
                <a:cs typeface="Times New Roman" panose="02020603050405020304" pitchFamily="18" charset="0"/>
              </a:rPr>
              <a:t>l’infirmière</a:t>
            </a:r>
            <a:r>
              <a:rPr lang="en-CA" altLang="fr-FR" sz="1600" dirty="0">
                <a:latin typeface="Times New Roman" panose="02020603050405020304" pitchFamily="18" charset="0"/>
                <a:cs typeface="Times New Roman" panose="02020603050405020304" pitchFamily="18" charset="0"/>
              </a:rPr>
              <a:t>. </a:t>
            </a:r>
            <a:r>
              <a:rPr lang="en-CA" altLang="fr-FR" sz="1600" dirty="0" err="1">
                <a:latin typeface="Times New Roman" panose="02020603050405020304" pitchFamily="18" charset="0"/>
                <a:cs typeface="Times New Roman" panose="02020603050405020304" pitchFamily="18" charset="0"/>
              </a:rPr>
              <a:t>Dans</a:t>
            </a:r>
            <a:r>
              <a:rPr lang="en-CA" altLang="fr-FR" sz="1600" dirty="0">
                <a:latin typeface="Times New Roman" panose="02020603050405020304" pitchFamily="18" charset="0"/>
                <a:cs typeface="Times New Roman" panose="02020603050405020304" pitchFamily="18" charset="0"/>
              </a:rPr>
              <a:t> O. Goulet, &amp; C. Dallaire (dir.), </a:t>
            </a:r>
            <a:r>
              <a:rPr lang="en-CA" altLang="fr-FR" sz="1600" i="1" dirty="0">
                <a:latin typeface="Times New Roman" panose="02020603050405020304" pitchFamily="18" charset="0"/>
                <a:cs typeface="Times New Roman" panose="02020603050405020304" pitchFamily="18" charset="0"/>
              </a:rPr>
              <a:t>Les </a:t>
            </a:r>
            <a:r>
              <a:rPr lang="en-CA" altLang="fr-FR" sz="1600" i="1" dirty="0" err="1">
                <a:latin typeface="Times New Roman" panose="02020603050405020304" pitchFamily="18" charset="0"/>
                <a:cs typeface="Times New Roman" panose="02020603050405020304" pitchFamily="18" charset="0"/>
              </a:rPr>
              <a:t>soins</a:t>
            </a:r>
            <a:r>
              <a:rPr lang="en-CA" altLang="fr-FR" sz="1600" i="1" dirty="0">
                <a:latin typeface="Times New Roman" panose="02020603050405020304" pitchFamily="18" charset="0"/>
                <a:cs typeface="Times New Roman" panose="02020603050405020304" pitchFamily="18" charset="0"/>
              </a:rPr>
              <a:t> </a:t>
            </a:r>
            <a:r>
              <a:rPr lang="en-CA" altLang="fr-FR" sz="1600" i="1" dirty="0" err="1">
                <a:latin typeface="Times New Roman" panose="02020603050405020304" pitchFamily="18" charset="0"/>
                <a:cs typeface="Times New Roman" panose="02020603050405020304" pitchFamily="18" charset="0"/>
              </a:rPr>
              <a:t>infirmiers</a:t>
            </a:r>
            <a:r>
              <a:rPr lang="en-CA" altLang="fr-FR" sz="1600" i="1" dirty="0">
                <a:latin typeface="Times New Roman" panose="02020603050405020304" pitchFamily="18" charset="0"/>
                <a:cs typeface="Times New Roman" panose="02020603050405020304" pitchFamily="18" charset="0"/>
              </a:rPr>
              <a:t> : </a:t>
            </a:r>
            <a:r>
              <a:rPr lang="en-CA" altLang="fr-FR" sz="1600" i="1" dirty="0" err="1">
                <a:latin typeface="Times New Roman" panose="02020603050405020304" pitchFamily="18" charset="0"/>
                <a:cs typeface="Times New Roman" panose="02020603050405020304" pitchFamily="18" charset="0"/>
              </a:rPr>
              <a:t>vers</a:t>
            </a:r>
            <a:r>
              <a:rPr lang="en-CA" altLang="fr-FR" sz="1600" i="1" dirty="0">
                <a:latin typeface="Times New Roman" panose="02020603050405020304" pitchFamily="18" charset="0"/>
                <a:cs typeface="Times New Roman" panose="02020603050405020304" pitchFamily="18" charset="0"/>
              </a:rPr>
              <a:t> de </a:t>
            </a:r>
            <a:r>
              <a:rPr lang="en-CA" altLang="fr-FR" sz="1600" i="1" dirty="0" err="1">
                <a:latin typeface="Times New Roman" panose="02020603050405020304" pitchFamily="18" charset="0"/>
                <a:cs typeface="Times New Roman" panose="02020603050405020304" pitchFamily="18" charset="0"/>
              </a:rPr>
              <a:t>nouvelles</a:t>
            </a:r>
            <a:r>
              <a:rPr lang="en-CA" altLang="fr-FR" sz="1600" i="1" dirty="0">
                <a:latin typeface="Times New Roman" panose="02020603050405020304" pitchFamily="18" charset="0"/>
                <a:cs typeface="Times New Roman" panose="02020603050405020304" pitchFamily="18" charset="0"/>
              </a:rPr>
              <a:t> perspectives</a:t>
            </a:r>
            <a:r>
              <a:rPr lang="en-CA" altLang="fr-FR" sz="1600" dirty="0">
                <a:latin typeface="Times New Roman" panose="02020603050405020304" pitchFamily="18" charset="0"/>
                <a:cs typeface="Times New Roman" panose="02020603050405020304" pitchFamily="18" charset="0"/>
              </a:rPr>
              <a:t> (pp. 143-160)</a:t>
            </a:r>
            <a:r>
              <a:rPr lang="en-CA" altLang="fr-FR" sz="1600" i="1" dirty="0">
                <a:latin typeface="Times New Roman" panose="02020603050405020304" pitchFamily="18" charset="0"/>
                <a:cs typeface="Times New Roman" panose="02020603050405020304" pitchFamily="18" charset="0"/>
              </a:rPr>
              <a:t>. </a:t>
            </a:r>
            <a:r>
              <a:rPr lang="en-CA" altLang="fr-FR" sz="1600" dirty="0">
                <a:latin typeface="Times New Roman" panose="02020603050405020304" pitchFamily="18" charset="0"/>
                <a:cs typeface="Times New Roman" panose="02020603050405020304" pitchFamily="18" charset="0"/>
              </a:rPr>
              <a:t>Boucherville, Qc : </a:t>
            </a:r>
            <a:r>
              <a:rPr lang="en-CA" altLang="fr-FR" sz="1600" dirty="0" err="1">
                <a:latin typeface="Times New Roman" panose="02020603050405020304" pitchFamily="18" charset="0"/>
                <a:cs typeface="Times New Roman" panose="02020603050405020304" pitchFamily="18" charset="0"/>
              </a:rPr>
              <a:t>Gaëtan</a:t>
            </a:r>
            <a:r>
              <a:rPr lang="en-CA" altLang="fr-FR" sz="1600" dirty="0">
                <a:latin typeface="Times New Roman" panose="02020603050405020304" pitchFamily="18" charset="0"/>
                <a:cs typeface="Times New Roman" panose="02020603050405020304" pitchFamily="18" charset="0"/>
              </a:rPr>
              <a:t> Morin.</a:t>
            </a:r>
            <a:endParaRPr lang="fr-CA" altLang="fr-FR" sz="1600" dirty="0">
              <a:latin typeface="Times New Roman" panose="02020603050405020304" pitchFamily="18" charset="0"/>
              <a:cs typeface="Times New Roman" panose="02020603050405020304" pitchFamily="18" charset="0"/>
            </a:endParaRPr>
          </a:p>
          <a:p>
            <a:pPr eaLnBrk="1" hangingPunct="1">
              <a:lnSpc>
                <a:spcPct val="80000"/>
              </a:lnSpc>
            </a:pPr>
            <a:r>
              <a:rPr lang="fr-FR" altLang="fr-FR" sz="1600" dirty="0">
                <a:latin typeface="Times New Roman" panose="02020603050405020304" pitchFamily="18" charset="0"/>
                <a:cs typeface="Times New Roman" panose="02020603050405020304" pitchFamily="18" charset="0"/>
              </a:rPr>
              <a:t>Boitte, P. et Saint-Arnaud, J. «La formation éthique des soignants». Éditorial, </a:t>
            </a:r>
            <a:r>
              <a:rPr lang="fr-FR" altLang="fr-FR" sz="1600" i="1" dirty="0" err="1">
                <a:latin typeface="Times New Roman" panose="02020603050405020304" pitchFamily="18" charset="0"/>
                <a:cs typeface="Times New Roman" panose="02020603050405020304" pitchFamily="18" charset="0"/>
              </a:rPr>
              <a:t>Ethica</a:t>
            </a:r>
            <a:r>
              <a:rPr lang="fr-FR" altLang="fr-FR" sz="1600" i="1" dirty="0">
                <a:latin typeface="Times New Roman" panose="02020603050405020304" pitchFamily="18" charset="0"/>
                <a:cs typeface="Times New Roman" panose="02020603050405020304" pitchFamily="18" charset="0"/>
              </a:rPr>
              <a:t> </a:t>
            </a:r>
            <a:r>
              <a:rPr lang="fr-FR" altLang="fr-FR" sz="1600" i="1" dirty="0" err="1">
                <a:latin typeface="Times New Roman" panose="02020603050405020304" pitchFamily="18" charset="0"/>
                <a:cs typeface="Times New Roman" panose="02020603050405020304" pitchFamily="18" charset="0"/>
              </a:rPr>
              <a:t>clinica</a:t>
            </a:r>
            <a:r>
              <a:rPr lang="fr-FR" altLang="fr-FR" sz="1600" dirty="0">
                <a:latin typeface="Times New Roman" panose="02020603050405020304" pitchFamily="18" charset="0"/>
                <a:cs typeface="Times New Roman" panose="02020603050405020304" pitchFamily="18" charset="0"/>
              </a:rPr>
              <a:t>, vol. 24, décembre 2001, p. 2-3.</a:t>
            </a:r>
          </a:p>
          <a:p>
            <a:pPr eaLnBrk="1" hangingPunct="1">
              <a:lnSpc>
                <a:spcPct val="80000"/>
              </a:lnSpc>
            </a:pPr>
            <a:r>
              <a:rPr lang="fr-FR" altLang="fr-FR" sz="1600" dirty="0">
                <a:latin typeface="Times New Roman" panose="02020603050405020304" pitchFamily="18" charset="0"/>
                <a:cs typeface="Times New Roman" panose="02020603050405020304" pitchFamily="18" charset="0"/>
              </a:rPr>
              <a:t>Brandt, R. (1992). Public </a:t>
            </a:r>
            <a:r>
              <a:rPr lang="fr-FR" altLang="fr-FR" sz="1600" dirty="0" err="1">
                <a:latin typeface="Times New Roman" panose="02020603050405020304" pitchFamily="18" charset="0"/>
                <a:cs typeface="Times New Roman" panose="02020603050405020304" pitchFamily="18" charset="0"/>
              </a:rPr>
              <a:t>policy</a:t>
            </a:r>
            <a:r>
              <a:rPr lang="fr-FR" altLang="fr-FR" sz="1600" dirty="0">
                <a:latin typeface="Times New Roman" panose="02020603050405020304" pitchFamily="18" charset="0"/>
                <a:cs typeface="Times New Roman" panose="02020603050405020304" pitchFamily="18" charset="0"/>
              </a:rPr>
              <a:t> and life and </a:t>
            </a:r>
            <a:r>
              <a:rPr lang="fr-FR" altLang="fr-FR" sz="1600" dirty="0" err="1">
                <a:latin typeface="Times New Roman" panose="02020603050405020304" pitchFamily="18" charset="0"/>
                <a:cs typeface="Times New Roman" panose="02020603050405020304" pitchFamily="18" charset="0"/>
              </a:rPr>
              <a:t>death</a:t>
            </a:r>
            <a:r>
              <a:rPr lang="fr-FR" altLang="fr-FR" sz="1600" dirty="0">
                <a:latin typeface="Times New Roman" panose="02020603050405020304" pitchFamily="18" charset="0"/>
                <a:cs typeface="Times New Roman" panose="02020603050405020304" pitchFamily="18" charset="0"/>
              </a:rPr>
              <a:t> </a:t>
            </a:r>
            <a:r>
              <a:rPr lang="fr-FR" altLang="fr-FR" sz="1600" dirty="0" err="1">
                <a:latin typeface="Times New Roman" panose="02020603050405020304" pitchFamily="18" charset="0"/>
                <a:cs typeface="Times New Roman" panose="02020603050405020304" pitchFamily="18" charset="0"/>
              </a:rPr>
              <a:t>decisions</a:t>
            </a:r>
            <a:r>
              <a:rPr lang="fr-FR" altLang="fr-FR" sz="1600" dirty="0">
                <a:latin typeface="Times New Roman" panose="02020603050405020304" pitchFamily="18" charset="0"/>
                <a:cs typeface="Times New Roman" panose="02020603050405020304" pitchFamily="18" charset="0"/>
              </a:rPr>
              <a:t> </a:t>
            </a:r>
            <a:r>
              <a:rPr lang="fr-FR" altLang="fr-FR" sz="1600" dirty="0" err="1">
                <a:latin typeface="Times New Roman" panose="02020603050405020304" pitchFamily="18" charset="0"/>
                <a:cs typeface="Times New Roman" panose="02020603050405020304" pitchFamily="18" charset="0"/>
              </a:rPr>
              <a:t>reagrding</a:t>
            </a:r>
            <a:r>
              <a:rPr lang="fr-FR" altLang="fr-FR" sz="1600" dirty="0">
                <a:latin typeface="Times New Roman" panose="02020603050405020304" pitchFamily="18" charset="0"/>
                <a:cs typeface="Times New Roman" panose="02020603050405020304" pitchFamily="18" charset="0"/>
              </a:rPr>
              <a:t> </a:t>
            </a:r>
            <a:r>
              <a:rPr lang="fr-FR" altLang="fr-FR" sz="1600" dirty="0" err="1">
                <a:latin typeface="Times New Roman" panose="02020603050405020304" pitchFamily="18" charset="0"/>
                <a:cs typeface="Times New Roman" panose="02020603050405020304" pitchFamily="18" charset="0"/>
              </a:rPr>
              <a:t>defective</a:t>
            </a:r>
            <a:r>
              <a:rPr lang="fr-FR" altLang="fr-FR" sz="1600" dirty="0">
                <a:latin typeface="Times New Roman" panose="02020603050405020304" pitchFamily="18" charset="0"/>
                <a:cs typeface="Times New Roman" panose="02020603050405020304" pitchFamily="18" charset="0"/>
              </a:rPr>
              <a:t> </a:t>
            </a:r>
            <a:r>
              <a:rPr lang="fr-FR" altLang="fr-FR" sz="1600" dirty="0" err="1">
                <a:latin typeface="Times New Roman" panose="02020603050405020304" pitchFamily="18" charset="0"/>
                <a:cs typeface="Times New Roman" panose="02020603050405020304" pitchFamily="18" charset="0"/>
              </a:rPr>
              <a:t>newborns</a:t>
            </a:r>
            <a:r>
              <a:rPr lang="fr-FR" altLang="fr-FR" sz="1600" dirty="0">
                <a:latin typeface="Times New Roman" panose="02020603050405020304" pitchFamily="18" charset="0"/>
                <a:cs typeface="Times New Roman" panose="02020603050405020304" pitchFamily="18" charset="0"/>
              </a:rPr>
              <a:t>, dans </a:t>
            </a:r>
            <a:r>
              <a:rPr lang="fr-FR" altLang="fr-FR" sz="1600" i="1" dirty="0" err="1">
                <a:latin typeface="Times New Roman" panose="02020603050405020304" pitchFamily="18" charset="0"/>
                <a:cs typeface="Times New Roman" panose="02020603050405020304" pitchFamily="18" charset="0"/>
              </a:rPr>
              <a:t>Morality</a:t>
            </a:r>
            <a:r>
              <a:rPr lang="fr-FR" altLang="fr-FR" sz="1600" i="1" dirty="0">
                <a:latin typeface="Times New Roman" panose="02020603050405020304" pitchFamily="18" charset="0"/>
                <a:cs typeface="Times New Roman" panose="02020603050405020304" pitchFamily="18" charset="0"/>
              </a:rPr>
              <a:t>, </a:t>
            </a:r>
            <a:r>
              <a:rPr lang="fr-FR" altLang="fr-FR" sz="1600" i="1" dirty="0" err="1">
                <a:latin typeface="Times New Roman" panose="02020603050405020304" pitchFamily="18" charset="0"/>
                <a:cs typeface="Times New Roman" panose="02020603050405020304" pitchFamily="18" charset="0"/>
              </a:rPr>
              <a:t>utilitarianism</a:t>
            </a:r>
            <a:r>
              <a:rPr lang="fr-FR" altLang="fr-FR" sz="1600" i="1" dirty="0">
                <a:latin typeface="Times New Roman" panose="02020603050405020304" pitchFamily="18" charset="0"/>
                <a:cs typeface="Times New Roman" panose="02020603050405020304" pitchFamily="18" charset="0"/>
              </a:rPr>
              <a:t> and </a:t>
            </a:r>
            <a:r>
              <a:rPr lang="fr-FR" altLang="fr-FR" sz="1600" i="1" dirty="0" err="1">
                <a:latin typeface="Times New Roman" panose="02020603050405020304" pitchFamily="18" charset="0"/>
                <a:cs typeface="Times New Roman" panose="02020603050405020304" pitchFamily="18" charset="0"/>
              </a:rPr>
              <a:t>rights</a:t>
            </a:r>
            <a:r>
              <a:rPr lang="fr-FR" altLang="fr-FR" sz="1600" dirty="0">
                <a:latin typeface="Times New Roman" panose="02020603050405020304" pitchFamily="18" charset="0"/>
                <a:cs typeface="Times New Roman" panose="02020603050405020304" pitchFamily="18" charset="0"/>
              </a:rPr>
              <a:t>. Cambridge: Cambridge </a:t>
            </a:r>
            <a:r>
              <a:rPr lang="fr-FR" altLang="fr-FR" sz="1600" dirty="0" err="1">
                <a:latin typeface="Times New Roman" panose="02020603050405020304" pitchFamily="18" charset="0"/>
                <a:cs typeface="Times New Roman" panose="02020603050405020304" pitchFamily="18" charset="0"/>
              </a:rPr>
              <a:t>University</a:t>
            </a:r>
            <a:r>
              <a:rPr lang="fr-FR" altLang="fr-FR" sz="1600" dirty="0">
                <a:latin typeface="Times New Roman" panose="02020603050405020304" pitchFamily="18" charset="0"/>
                <a:cs typeface="Times New Roman" panose="02020603050405020304" pitchFamily="18" charset="0"/>
              </a:rPr>
              <a:t> </a:t>
            </a:r>
            <a:r>
              <a:rPr lang="fr-FR" altLang="fr-FR" sz="1600" dirty="0" err="1">
                <a:latin typeface="Times New Roman" panose="02020603050405020304" pitchFamily="18" charset="0"/>
                <a:cs typeface="Times New Roman" panose="02020603050405020304" pitchFamily="18" charset="0"/>
              </a:rPr>
              <a:t>Press</a:t>
            </a:r>
            <a:r>
              <a:rPr lang="fr-FR" altLang="fr-FR" sz="1600" dirty="0">
                <a:latin typeface="Times New Roman" panose="02020603050405020304" pitchFamily="18" charset="0"/>
                <a:cs typeface="Times New Roman" panose="02020603050405020304" pitchFamily="18" charset="0"/>
              </a:rPr>
              <a:t>, p. 354-369.</a:t>
            </a:r>
          </a:p>
          <a:p>
            <a:pPr eaLnBrk="1" hangingPunct="1">
              <a:lnSpc>
                <a:spcPct val="80000"/>
              </a:lnSpc>
            </a:pPr>
            <a:r>
              <a:rPr lang="en-CA" altLang="fr-FR" sz="1600" dirty="0" err="1">
                <a:latin typeface="Times New Roman" panose="02020603050405020304" pitchFamily="18" charset="0"/>
                <a:cs typeface="Times New Roman" panose="02020603050405020304" pitchFamily="18" charset="0"/>
              </a:rPr>
              <a:t>Gewirth</a:t>
            </a:r>
            <a:r>
              <a:rPr lang="en-CA" altLang="fr-FR" sz="1600" dirty="0">
                <a:latin typeface="Times New Roman" panose="02020603050405020304" pitchFamily="18" charset="0"/>
                <a:cs typeface="Times New Roman" panose="02020603050405020304" pitchFamily="18" charset="0"/>
              </a:rPr>
              <a:t>, A. (1982). </a:t>
            </a:r>
            <a:r>
              <a:rPr lang="en-CA" altLang="fr-FR" sz="1600" i="1" dirty="0">
                <a:latin typeface="Times New Roman" panose="02020603050405020304" pitchFamily="18" charset="0"/>
                <a:cs typeface="Times New Roman" panose="02020603050405020304" pitchFamily="18" charset="0"/>
              </a:rPr>
              <a:t>Human </a:t>
            </a:r>
            <a:r>
              <a:rPr lang="en-CA" altLang="fr-FR" sz="1600" i="1" dirty="0" err="1">
                <a:latin typeface="Times New Roman" panose="02020603050405020304" pitchFamily="18" charset="0"/>
                <a:cs typeface="Times New Roman" panose="02020603050405020304" pitchFamily="18" charset="0"/>
              </a:rPr>
              <a:t>rigths</a:t>
            </a:r>
            <a:r>
              <a:rPr lang="en-CA" altLang="fr-FR" sz="1600" i="1" dirty="0">
                <a:latin typeface="Times New Roman" panose="02020603050405020304" pitchFamily="18" charset="0"/>
                <a:cs typeface="Times New Roman" panose="02020603050405020304" pitchFamily="18" charset="0"/>
              </a:rPr>
              <a:t> : Essays on justification and applications. </a:t>
            </a:r>
            <a:r>
              <a:rPr lang="en-CA" altLang="fr-FR" sz="1600" dirty="0">
                <a:latin typeface="Times New Roman" panose="02020603050405020304" pitchFamily="18" charset="0"/>
                <a:cs typeface="Times New Roman" panose="02020603050405020304" pitchFamily="18" charset="0"/>
              </a:rPr>
              <a:t>Chicago, IL : University of Chicago Press.</a:t>
            </a:r>
          </a:p>
          <a:p>
            <a:pPr eaLnBrk="1" hangingPunct="1">
              <a:lnSpc>
                <a:spcPct val="80000"/>
              </a:lnSpc>
            </a:pPr>
            <a:r>
              <a:rPr lang="en-CA" altLang="fr-FR" sz="1600" dirty="0" err="1">
                <a:latin typeface="Times New Roman" panose="02020603050405020304" pitchFamily="18" charset="0"/>
                <a:cs typeface="Times New Roman" panose="02020603050405020304" pitchFamily="18" charset="0"/>
              </a:rPr>
              <a:t>Grippando</a:t>
            </a:r>
            <a:r>
              <a:rPr lang="en-CA" altLang="fr-FR" sz="1600" dirty="0">
                <a:latin typeface="Times New Roman" panose="02020603050405020304" pitchFamily="18" charset="0"/>
                <a:cs typeface="Times New Roman" panose="02020603050405020304" pitchFamily="18" charset="0"/>
              </a:rPr>
              <a:t> G. M. (1977). </a:t>
            </a:r>
            <a:r>
              <a:rPr lang="en-CA" altLang="fr-FR" sz="1600" i="1" dirty="0">
                <a:latin typeface="Times New Roman" panose="02020603050405020304" pitchFamily="18" charset="0"/>
                <a:cs typeface="Times New Roman" panose="02020603050405020304" pitchFamily="18" charset="0"/>
              </a:rPr>
              <a:t>Nursing Perspectives and Issues</a:t>
            </a:r>
            <a:r>
              <a:rPr lang="en-CA" altLang="fr-FR" sz="1600" dirty="0">
                <a:latin typeface="Times New Roman" panose="02020603050405020304" pitchFamily="18" charset="0"/>
                <a:cs typeface="Times New Roman" panose="02020603050405020304" pitchFamily="18" charset="0"/>
              </a:rPr>
              <a:t>. Albany, NY : Delmar Publishers.</a:t>
            </a:r>
          </a:p>
          <a:p>
            <a:pPr eaLnBrk="1" hangingPunct="1">
              <a:lnSpc>
                <a:spcPct val="80000"/>
              </a:lnSpc>
            </a:pPr>
            <a:r>
              <a:rPr lang="en-CA" altLang="fr-FR" sz="1600" dirty="0">
                <a:latin typeface="Times New Roman" panose="02020603050405020304" pitchFamily="18" charset="0"/>
                <a:cs typeface="Times New Roman" panose="02020603050405020304" pitchFamily="18" charset="0"/>
              </a:rPr>
              <a:t>Hart, H. L. A. (1955). Are there any natural rights? </a:t>
            </a:r>
            <a:r>
              <a:rPr lang="en-CA" altLang="fr-FR" sz="1600" i="1" dirty="0">
                <a:latin typeface="Times New Roman" panose="02020603050405020304" pitchFamily="18" charset="0"/>
                <a:cs typeface="Times New Roman" panose="02020603050405020304" pitchFamily="18" charset="0"/>
              </a:rPr>
              <a:t>The Philosophical Review, 64</a:t>
            </a:r>
            <a:r>
              <a:rPr lang="en-CA" altLang="fr-FR" sz="1600" dirty="0">
                <a:latin typeface="Times New Roman" panose="02020603050405020304" pitchFamily="18" charset="0"/>
                <a:cs typeface="Times New Roman" panose="02020603050405020304" pitchFamily="18" charset="0"/>
              </a:rPr>
              <a:t>(2), 175-1</a:t>
            </a:r>
            <a:r>
              <a:rPr lang="fr-CA" altLang="fr-FR" sz="1600" dirty="0">
                <a:latin typeface="Times New Roman" panose="02020603050405020304" pitchFamily="18" charset="0"/>
                <a:cs typeface="Times New Roman" panose="02020603050405020304" pitchFamily="18" charset="0"/>
              </a:rPr>
              <a:t>91.</a:t>
            </a:r>
            <a:endParaRPr lang="en-CA" altLang="fr-FR" sz="1600" dirty="0">
              <a:latin typeface="Times New Roman" panose="02020603050405020304" pitchFamily="18" charset="0"/>
              <a:cs typeface="Times New Roman" panose="02020603050405020304" pitchFamily="18" charset="0"/>
            </a:endParaRPr>
          </a:p>
          <a:p>
            <a:pPr eaLnBrk="1" hangingPunct="1">
              <a:lnSpc>
                <a:spcPct val="80000"/>
              </a:lnSpc>
            </a:pPr>
            <a:r>
              <a:rPr lang="de-DE" altLang="fr-FR" sz="1600" dirty="0" err="1">
                <a:latin typeface="Times New Roman" panose="02020603050405020304" pitchFamily="18" charset="0"/>
                <a:cs typeface="Times New Roman" panose="02020603050405020304" pitchFamily="18" charset="0"/>
              </a:rPr>
              <a:t>Jonsen</a:t>
            </a:r>
            <a:r>
              <a:rPr lang="de-DE" altLang="fr-FR" sz="1600" dirty="0">
                <a:latin typeface="Times New Roman" panose="02020603050405020304" pitchFamily="18" charset="0"/>
                <a:cs typeface="Times New Roman" panose="02020603050405020304" pitchFamily="18" charset="0"/>
              </a:rPr>
              <a:t> A.R., Siegler M., &amp; W.J. </a:t>
            </a:r>
            <a:r>
              <a:rPr lang="de-DE" altLang="fr-FR" sz="1600" dirty="0" err="1">
                <a:latin typeface="Times New Roman" panose="02020603050405020304" pitchFamily="18" charset="0"/>
                <a:cs typeface="Times New Roman" panose="02020603050405020304" pitchFamily="18" charset="0"/>
              </a:rPr>
              <a:t>Winslade</a:t>
            </a:r>
            <a:r>
              <a:rPr lang="de-DE" altLang="fr-FR" sz="1600" dirty="0">
                <a:latin typeface="Times New Roman" panose="02020603050405020304" pitchFamily="18" charset="0"/>
                <a:cs typeface="Times New Roman" panose="02020603050405020304" pitchFamily="18" charset="0"/>
              </a:rPr>
              <a:t> (1998). </a:t>
            </a:r>
            <a:r>
              <a:rPr lang="en-CA" altLang="fr-FR" sz="1600" i="1" dirty="0">
                <a:latin typeface="Times New Roman" panose="02020603050405020304" pitchFamily="18" charset="0"/>
                <a:cs typeface="Times New Roman" panose="02020603050405020304" pitchFamily="18" charset="0"/>
              </a:rPr>
              <a:t>Clinical Ethics. A Practical Approach to Ethical Decisions in Clinical Medicine</a:t>
            </a:r>
            <a:r>
              <a:rPr lang="en-CA" altLang="fr-FR" sz="1600" dirty="0">
                <a:latin typeface="Times New Roman" panose="02020603050405020304" pitchFamily="18" charset="0"/>
                <a:cs typeface="Times New Roman" panose="02020603050405020304" pitchFamily="18" charset="0"/>
              </a:rPr>
              <a:t>. Montreal: McGraw-Hill.</a:t>
            </a:r>
          </a:p>
          <a:p>
            <a:pPr eaLnBrk="1" hangingPunct="1">
              <a:lnSpc>
                <a:spcPct val="80000"/>
              </a:lnSpc>
            </a:pPr>
            <a:r>
              <a:rPr lang="en-CA" altLang="fr-FR" sz="1600" dirty="0">
                <a:latin typeface="Times New Roman" panose="02020603050405020304" pitchFamily="18" charset="0"/>
                <a:cs typeface="Times New Roman" panose="02020603050405020304" pitchFamily="18" charset="0"/>
              </a:rPr>
              <a:t>Kant, E. (1988). </a:t>
            </a:r>
            <a:r>
              <a:rPr lang="fr-CA" altLang="fr-FR" sz="1600" i="1" dirty="0">
                <a:latin typeface="Times New Roman" panose="02020603050405020304" pitchFamily="18" charset="0"/>
                <a:cs typeface="Times New Roman" panose="02020603050405020304" pitchFamily="18" charset="0"/>
              </a:rPr>
              <a:t>Fondements de la métaphysique des mœurs </a:t>
            </a:r>
            <a:r>
              <a:rPr lang="fr-CA" altLang="fr-FR" sz="1600" dirty="0">
                <a:latin typeface="Times New Roman" panose="02020603050405020304" pitchFamily="18" charset="0"/>
                <a:cs typeface="Times New Roman" panose="02020603050405020304" pitchFamily="18" charset="0"/>
              </a:rPr>
              <a:t>(J. </a:t>
            </a:r>
            <a:r>
              <a:rPr lang="fr-CA" altLang="fr-FR" sz="1600" dirty="0" err="1">
                <a:latin typeface="Times New Roman" panose="02020603050405020304" pitchFamily="18" charset="0"/>
                <a:cs typeface="Times New Roman" panose="02020603050405020304" pitchFamily="18" charset="0"/>
              </a:rPr>
              <a:t>Muglioni</a:t>
            </a:r>
            <a:r>
              <a:rPr lang="fr-CA" altLang="fr-FR" sz="1600" i="1" dirty="0">
                <a:latin typeface="Times New Roman" panose="02020603050405020304" pitchFamily="18" charset="0"/>
                <a:cs typeface="Times New Roman" panose="02020603050405020304" pitchFamily="18" charset="0"/>
              </a:rPr>
              <a:t>,</a:t>
            </a:r>
            <a:r>
              <a:rPr lang="fr-CA" altLang="fr-FR" sz="1600" dirty="0">
                <a:latin typeface="Times New Roman" panose="02020603050405020304" pitchFamily="18" charset="0"/>
                <a:cs typeface="Times New Roman" panose="02020603050405020304" pitchFamily="18" charset="0"/>
              </a:rPr>
              <a:t> trad.).</a:t>
            </a:r>
            <a:r>
              <a:rPr lang="fr-CA" altLang="fr-FR" sz="1600" i="1" dirty="0">
                <a:latin typeface="Times New Roman" panose="02020603050405020304" pitchFamily="18" charset="0"/>
                <a:cs typeface="Times New Roman" panose="02020603050405020304" pitchFamily="18" charset="0"/>
              </a:rPr>
              <a:t> </a:t>
            </a:r>
            <a:r>
              <a:rPr lang="fr-CA" altLang="fr-FR" sz="1600" dirty="0">
                <a:latin typeface="Times New Roman" panose="02020603050405020304" pitchFamily="18" charset="0"/>
                <a:cs typeface="Times New Roman" panose="02020603050405020304" pitchFamily="18" charset="0"/>
              </a:rPr>
              <a:t>Paris : Bordas.</a:t>
            </a:r>
            <a:endParaRPr lang="en-CA" altLang="fr-FR" sz="1600" dirty="0">
              <a:latin typeface="Times New Roman" panose="02020603050405020304" pitchFamily="18" charset="0"/>
              <a:cs typeface="Times New Roman" panose="02020603050405020304" pitchFamily="18" charset="0"/>
            </a:endParaRPr>
          </a:p>
          <a:p>
            <a:pPr eaLnBrk="1" hangingPunct="1">
              <a:lnSpc>
                <a:spcPct val="80000"/>
              </a:lnSpc>
            </a:pPr>
            <a:r>
              <a:rPr lang="en-CA" altLang="fr-FR" sz="1600" dirty="0" err="1">
                <a:latin typeface="Times New Roman" panose="02020603050405020304" pitchFamily="18" charset="0"/>
                <a:cs typeface="Times New Roman" panose="02020603050405020304" pitchFamily="18" charset="0"/>
              </a:rPr>
              <a:t>Kass</a:t>
            </a:r>
            <a:r>
              <a:rPr lang="en-CA" altLang="fr-FR" sz="1600" dirty="0">
                <a:latin typeface="Times New Roman" panose="02020603050405020304" pitchFamily="18" charset="0"/>
                <a:cs typeface="Times New Roman" panose="02020603050405020304" pitchFamily="18" charset="0"/>
              </a:rPr>
              <a:t> N.E. (2001). An ethics framework for public health. </a:t>
            </a:r>
            <a:r>
              <a:rPr lang="en-CA" altLang="fr-FR" sz="1600" i="1" dirty="0">
                <a:latin typeface="Times New Roman" panose="02020603050405020304" pitchFamily="18" charset="0"/>
                <a:cs typeface="Times New Roman" panose="02020603050405020304" pitchFamily="18" charset="0"/>
              </a:rPr>
              <a:t>American Journal of Public Health 91</a:t>
            </a:r>
            <a:r>
              <a:rPr lang="en-CA" altLang="fr-FR" sz="1600" dirty="0">
                <a:latin typeface="Times New Roman" panose="02020603050405020304" pitchFamily="18" charset="0"/>
                <a:cs typeface="Times New Roman" panose="02020603050405020304" pitchFamily="18" charset="0"/>
              </a:rPr>
              <a:t> (11), 1776-1782.</a:t>
            </a:r>
          </a:p>
          <a:p>
            <a:pPr eaLnBrk="1" hangingPunct="1">
              <a:lnSpc>
                <a:spcPct val="80000"/>
              </a:lnSpc>
            </a:pPr>
            <a:endParaRPr lang="fr-CA" altLang="fr-FR" sz="1500" dirty="0"/>
          </a:p>
        </p:txBody>
      </p:sp>
    </p:spTree>
    <p:extLst>
      <p:ext uri="{BB962C8B-B14F-4D97-AF65-F5344CB8AC3E}">
        <p14:creationId xmlns:p14="http://schemas.microsoft.com/office/powerpoint/2010/main" val="37931798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D80474B9-8202-4F90-AF7F-0656BE2EE959}"/>
              </a:ext>
            </a:extLst>
          </p:cNvPr>
          <p:cNvSpPr>
            <a:spLocks noGrp="1"/>
          </p:cNvSpPr>
          <p:nvPr>
            <p:ph type="ftr" sz="quarter" idx="11"/>
          </p:nvPr>
        </p:nvSpPr>
        <p:spPr/>
        <p:txBody>
          <a:bodyPr/>
          <a:lstStyle/>
          <a:p>
            <a:pPr>
              <a:defRPr/>
            </a:pPr>
            <a:r>
              <a:rPr lang="fr-CA" altLang="en-US" dirty="0"/>
              <a:t>© Saint-Arnaud,   2018  </a:t>
            </a:r>
          </a:p>
        </p:txBody>
      </p:sp>
      <p:sp>
        <p:nvSpPr>
          <p:cNvPr id="162819" name="Espace réservé du contenu 2">
            <a:extLst>
              <a:ext uri="{FF2B5EF4-FFF2-40B4-BE49-F238E27FC236}">
                <a16:creationId xmlns:a16="http://schemas.microsoft.com/office/drawing/2014/main" id="{A725EA71-CAEA-4E33-90FB-08FC7D63F089}"/>
              </a:ext>
            </a:extLst>
          </p:cNvPr>
          <p:cNvSpPr>
            <a:spLocks noGrp="1"/>
          </p:cNvSpPr>
          <p:nvPr>
            <p:ph idx="4294967295"/>
          </p:nvPr>
        </p:nvSpPr>
        <p:spPr>
          <a:xfrm>
            <a:off x="590872" y="908050"/>
            <a:ext cx="8229600" cy="5222875"/>
          </a:xfrm>
        </p:spPr>
        <p:txBody>
          <a:bodyPr>
            <a:normAutofit fontScale="85000" lnSpcReduction="20000"/>
          </a:bodyPr>
          <a:lstStyle/>
          <a:p>
            <a:pPr eaLnBrk="1" hangingPunct="1">
              <a:lnSpc>
                <a:spcPct val="80000"/>
              </a:lnSpc>
            </a:pPr>
            <a:r>
              <a:rPr lang="en-CA" altLang="fr-FR" sz="1800" dirty="0">
                <a:latin typeface="Tw Cen MT (Corps)"/>
                <a:cs typeface="Times New Roman" panose="02020603050405020304" pitchFamily="18" charset="0"/>
              </a:rPr>
              <a:t>Le Bris, S. (1996). Les organisations </a:t>
            </a:r>
            <a:r>
              <a:rPr lang="en-CA" altLang="fr-FR" sz="1800" dirty="0" err="1">
                <a:latin typeface="Tw Cen MT (Corps)"/>
                <a:cs typeface="Times New Roman" panose="02020603050405020304" pitchFamily="18" charset="0"/>
              </a:rPr>
              <a:t>internationales</a:t>
            </a:r>
            <a:r>
              <a:rPr lang="en-CA" altLang="fr-FR" sz="1800" dirty="0">
                <a:latin typeface="Tw Cen MT (Corps)"/>
                <a:cs typeface="Times New Roman" panose="02020603050405020304" pitchFamily="18" charset="0"/>
              </a:rPr>
              <a:t> et la </a:t>
            </a:r>
            <a:r>
              <a:rPr lang="en-CA" altLang="fr-FR" sz="1800" dirty="0" err="1">
                <a:latin typeface="Tw Cen MT (Corps)"/>
                <a:cs typeface="Times New Roman" panose="02020603050405020304" pitchFamily="18" charset="0"/>
              </a:rPr>
              <a:t>médecine</a:t>
            </a:r>
            <a:r>
              <a:rPr lang="en-CA" altLang="fr-FR" sz="1800" dirty="0">
                <a:latin typeface="Tw Cen MT (Corps)"/>
                <a:cs typeface="Times New Roman" panose="02020603050405020304" pitchFamily="18" charset="0"/>
              </a:rPr>
              <a:t> </a:t>
            </a:r>
            <a:r>
              <a:rPr lang="en-CA" altLang="fr-FR" sz="1800" dirty="0" err="1">
                <a:latin typeface="Tw Cen MT (Corps)"/>
                <a:cs typeface="Times New Roman" panose="02020603050405020304" pitchFamily="18" charset="0"/>
              </a:rPr>
              <a:t>moderne</a:t>
            </a:r>
            <a:r>
              <a:rPr lang="en-CA" altLang="fr-FR" sz="1800" dirty="0">
                <a:latin typeface="Tw Cen MT (Corps)"/>
                <a:cs typeface="Times New Roman" panose="02020603050405020304" pitchFamily="18" charset="0"/>
              </a:rPr>
              <a:t> : promotion </a:t>
            </a:r>
            <a:r>
              <a:rPr lang="en-CA" altLang="fr-FR" sz="1800" dirty="0" err="1">
                <a:latin typeface="Tw Cen MT (Corps)"/>
                <a:cs typeface="Times New Roman" panose="02020603050405020304" pitchFamily="18" charset="0"/>
              </a:rPr>
              <a:t>ou</a:t>
            </a:r>
            <a:r>
              <a:rPr lang="en-CA" altLang="fr-FR" sz="1800" dirty="0">
                <a:latin typeface="Tw Cen MT (Corps)"/>
                <a:cs typeface="Times New Roman" panose="02020603050405020304" pitchFamily="18" charset="0"/>
              </a:rPr>
              <a:t> protection des droits de la </a:t>
            </a:r>
            <a:r>
              <a:rPr lang="en-CA" altLang="fr-FR" sz="1800" dirty="0" err="1">
                <a:latin typeface="Tw Cen MT (Corps)"/>
                <a:cs typeface="Times New Roman" panose="02020603050405020304" pitchFamily="18" charset="0"/>
              </a:rPr>
              <a:t>personne</a:t>
            </a:r>
            <a:r>
              <a:rPr lang="en-CA" altLang="fr-FR" sz="1800" dirty="0">
                <a:latin typeface="Tw Cen MT (Corps)"/>
                <a:cs typeface="Times New Roman" panose="02020603050405020304" pitchFamily="18" charset="0"/>
              </a:rPr>
              <a:t> ? </a:t>
            </a:r>
            <a:r>
              <a:rPr lang="en-CA" altLang="fr-FR" sz="1800" dirty="0" err="1">
                <a:latin typeface="Tw Cen MT (Corps)"/>
                <a:cs typeface="Times New Roman" panose="02020603050405020304" pitchFamily="18" charset="0"/>
              </a:rPr>
              <a:t>Dans</a:t>
            </a:r>
            <a:r>
              <a:rPr lang="en-CA" altLang="fr-FR" sz="1800" dirty="0">
                <a:latin typeface="Tw Cen MT (Corps)"/>
                <a:cs typeface="Times New Roman" panose="02020603050405020304" pitchFamily="18" charset="0"/>
              </a:rPr>
              <a:t> L. Lamarche, &amp; P. </a:t>
            </a:r>
            <a:r>
              <a:rPr lang="en-CA" altLang="fr-FR" sz="1800" dirty="0" err="1">
                <a:latin typeface="Tw Cen MT (Corps)"/>
                <a:cs typeface="Times New Roman" panose="02020603050405020304" pitchFamily="18" charset="0"/>
              </a:rPr>
              <a:t>Bosset</a:t>
            </a:r>
            <a:r>
              <a:rPr lang="en-CA" altLang="fr-FR" sz="1800" dirty="0">
                <a:latin typeface="Tw Cen MT (Corps)"/>
                <a:cs typeface="Times New Roman" panose="02020603050405020304" pitchFamily="18" charset="0"/>
              </a:rPr>
              <a:t> (dir.), </a:t>
            </a:r>
            <a:r>
              <a:rPr lang="en-CA" altLang="fr-FR" sz="1800" i="1" dirty="0">
                <a:latin typeface="Tw Cen MT (Corps)"/>
                <a:cs typeface="Times New Roman" panose="02020603050405020304" pitchFamily="18" charset="0"/>
              </a:rPr>
              <a:t>Les droits de la </a:t>
            </a:r>
            <a:r>
              <a:rPr lang="en-CA" altLang="fr-FR" sz="1800" i="1" dirty="0" err="1">
                <a:latin typeface="Tw Cen MT (Corps)"/>
                <a:cs typeface="Times New Roman" panose="02020603050405020304" pitchFamily="18" charset="0"/>
              </a:rPr>
              <a:t>personne</a:t>
            </a:r>
            <a:r>
              <a:rPr lang="en-CA" altLang="fr-FR" sz="1800" i="1" dirty="0">
                <a:latin typeface="Tw Cen MT (Corps)"/>
                <a:cs typeface="Times New Roman" panose="02020603050405020304" pitchFamily="18" charset="0"/>
              </a:rPr>
              <a:t> et les </a:t>
            </a:r>
            <a:r>
              <a:rPr lang="en-CA" altLang="fr-FR" sz="1800" i="1" dirty="0" err="1">
                <a:latin typeface="Tw Cen MT (Corps)"/>
                <a:cs typeface="Times New Roman" panose="02020603050405020304" pitchFamily="18" charset="0"/>
              </a:rPr>
              <a:t>enjeux</a:t>
            </a:r>
            <a:r>
              <a:rPr lang="en-CA" altLang="fr-FR" sz="1800" i="1" dirty="0">
                <a:latin typeface="Tw Cen MT (Corps)"/>
                <a:cs typeface="Times New Roman" panose="02020603050405020304" pitchFamily="18" charset="0"/>
              </a:rPr>
              <a:t> de la </a:t>
            </a:r>
            <a:r>
              <a:rPr lang="en-CA" altLang="fr-FR" sz="1800" i="1" dirty="0" err="1">
                <a:latin typeface="Tw Cen MT (Corps)"/>
                <a:cs typeface="Times New Roman" panose="02020603050405020304" pitchFamily="18" charset="0"/>
              </a:rPr>
              <a:t>médecine</a:t>
            </a:r>
            <a:r>
              <a:rPr lang="en-CA" altLang="fr-FR" sz="1800" i="1" dirty="0">
                <a:latin typeface="Tw Cen MT (Corps)"/>
                <a:cs typeface="Times New Roman" panose="02020603050405020304" pitchFamily="18" charset="0"/>
              </a:rPr>
              <a:t> </a:t>
            </a:r>
            <a:r>
              <a:rPr lang="en-CA" altLang="fr-FR" sz="1800" i="1" dirty="0" err="1">
                <a:latin typeface="Tw Cen MT (Corps)"/>
                <a:cs typeface="Times New Roman" panose="02020603050405020304" pitchFamily="18" charset="0"/>
              </a:rPr>
              <a:t>moderne</a:t>
            </a:r>
            <a:r>
              <a:rPr lang="en-CA" altLang="fr-FR" sz="1800" dirty="0">
                <a:latin typeface="Tw Cen MT (Corps)"/>
                <a:cs typeface="Times New Roman" panose="02020603050405020304" pitchFamily="18" charset="0"/>
              </a:rPr>
              <a:t> (pp. 17-42)</a:t>
            </a:r>
            <a:r>
              <a:rPr lang="en-CA" altLang="fr-FR" sz="1800" i="1" dirty="0">
                <a:latin typeface="Tw Cen MT (Corps)"/>
                <a:cs typeface="Times New Roman" panose="02020603050405020304" pitchFamily="18" charset="0"/>
              </a:rPr>
              <a:t>. </a:t>
            </a:r>
            <a:r>
              <a:rPr lang="en-CA" altLang="fr-FR" sz="1800" dirty="0">
                <a:latin typeface="Tw Cen MT (Corps)"/>
                <a:cs typeface="Times New Roman" panose="02020603050405020304" pitchFamily="18" charset="0"/>
              </a:rPr>
              <a:t>Sainte-Foy, Qc : Presses de </a:t>
            </a:r>
            <a:r>
              <a:rPr lang="en-CA" altLang="fr-FR" sz="1800" dirty="0" err="1">
                <a:latin typeface="Tw Cen MT (Corps)"/>
                <a:cs typeface="Times New Roman" panose="02020603050405020304" pitchFamily="18" charset="0"/>
              </a:rPr>
              <a:t>l’Université</a:t>
            </a:r>
            <a:r>
              <a:rPr lang="en-CA" altLang="fr-FR" sz="1800" dirty="0">
                <a:latin typeface="Tw Cen MT (Corps)"/>
                <a:cs typeface="Times New Roman" panose="02020603050405020304" pitchFamily="18" charset="0"/>
              </a:rPr>
              <a:t> Laval.</a:t>
            </a:r>
          </a:p>
          <a:p>
            <a:pPr eaLnBrk="1" hangingPunct="1">
              <a:lnSpc>
                <a:spcPct val="80000"/>
              </a:lnSpc>
            </a:pPr>
            <a:r>
              <a:rPr lang="en-CA" altLang="fr-FR" sz="1800" dirty="0">
                <a:latin typeface="Tw Cen MT (Corps)"/>
                <a:cs typeface="Times New Roman" panose="02020603050405020304" pitchFamily="18" charset="0"/>
              </a:rPr>
              <a:t>Locke, J. (1953). </a:t>
            </a:r>
            <a:r>
              <a:rPr lang="en-CA" altLang="fr-FR" sz="1800" i="1" dirty="0" err="1">
                <a:latin typeface="Tw Cen MT (Corps)"/>
                <a:cs typeface="Times New Roman" panose="02020603050405020304" pitchFamily="18" charset="0"/>
              </a:rPr>
              <a:t>Essai</a:t>
            </a:r>
            <a:r>
              <a:rPr lang="en-CA" altLang="fr-FR" sz="1800" i="1" dirty="0">
                <a:latin typeface="Tw Cen MT (Corps)"/>
                <a:cs typeface="Times New Roman" panose="02020603050405020304" pitchFamily="18" charset="0"/>
              </a:rPr>
              <a:t> sur le </a:t>
            </a:r>
            <a:r>
              <a:rPr lang="en-CA" altLang="fr-FR" sz="1800" i="1" dirty="0" err="1">
                <a:latin typeface="Tw Cen MT (Corps)"/>
                <a:cs typeface="Times New Roman" panose="02020603050405020304" pitchFamily="18" charset="0"/>
              </a:rPr>
              <a:t>pouvoir</a:t>
            </a:r>
            <a:r>
              <a:rPr lang="en-CA" altLang="fr-FR" sz="1800" i="1" dirty="0">
                <a:latin typeface="Tw Cen MT (Corps)"/>
                <a:cs typeface="Times New Roman" panose="02020603050405020304" pitchFamily="18" charset="0"/>
              </a:rPr>
              <a:t> civil</a:t>
            </a:r>
            <a:r>
              <a:rPr lang="en-CA" altLang="fr-FR" sz="1800" dirty="0">
                <a:latin typeface="Tw Cen MT (Corps)"/>
                <a:cs typeface="Times New Roman" panose="02020603050405020304" pitchFamily="18" charset="0"/>
              </a:rPr>
              <a:t> (J.H. </a:t>
            </a:r>
            <a:r>
              <a:rPr lang="en-CA" altLang="fr-FR" sz="1800" dirty="0" err="1">
                <a:latin typeface="Tw Cen MT (Corps)"/>
                <a:cs typeface="Times New Roman" panose="02020603050405020304" pitchFamily="18" charset="0"/>
              </a:rPr>
              <a:t>Fyot</a:t>
            </a:r>
            <a:r>
              <a:rPr lang="en-CA" altLang="fr-FR" sz="1800" dirty="0">
                <a:latin typeface="Tw Cen MT (Corps)"/>
                <a:cs typeface="Times New Roman" panose="02020603050405020304" pitchFamily="18" charset="0"/>
              </a:rPr>
              <a:t>, trad.). Paris, Presses </a:t>
            </a:r>
            <a:r>
              <a:rPr lang="en-CA" altLang="fr-FR" sz="1800" dirty="0" err="1">
                <a:latin typeface="Tw Cen MT (Corps)"/>
                <a:cs typeface="Times New Roman" panose="02020603050405020304" pitchFamily="18" charset="0"/>
              </a:rPr>
              <a:t>universitaires</a:t>
            </a:r>
            <a:r>
              <a:rPr lang="en-CA" altLang="fr-FR" sz="1800" dirty="0">
                <a:latin typeface="Tw Cen MT (Corps)"/>
                <a:cs typeface="Times New Roman" panose="02020603050405020304" pitchFamily="18" charset="0"/>
              </a:rPr>
              <a:t> de France. </a:t>
            </a:r>
          </a:p>
          <a:p>
            <a:pPr eaLnBrk="1" hangingPunct="1">
              <a:lnSpc>
                <a:spcPct val="80000"/>
              </a:lnSpc>
            </a:pPr>
            <a:r>
              <a:rPr lang="en-CA" altLang="fr-FR" sz="1800" dirty="0" err="1">
                <a:latin typeface="Tw Cen MT (Corps)"/>
                <a:cs typeface="Times New Roman" panose="02020603050405020304" pitchFamily="18" charset="0"/>
              </a:rPr>
              <a:t>MacIntyre</a:t>
            </a:r>
            <a:r>
              <a:rPr lang="en-CA" altLang="fr-FR" sz="1800" dirty="0">
                <a:latin typeface="Tw Cen MT (Corps)"/>
                <a:cs typeface="Times New Roman" panose="02020603050405020304" pitchFamily="18" charset="0"/>
              </a:rPr>
              <a:t>, A. (1984). </a:t>
            </a:r>
            <a:r>
              <a:rPr lang="en-CA" altLang="fr-FR" sz="1800" i="1" dirty="0">
                <a:latin typeface="Tw Cen MT (Corps)"/>
                <a:cs typeface="Times New Roman" panose="02020603050405020304" pitchFamily="18" charset="0"/>
              </a:rPr>
              <a:t>After virtue</a:t>
            </a:r>
            <a:r>
              <a:rPr lang="en-CA" altLang="fr-FR" sz="1800" dirty="0">
                <a:latin typeface="Tw Cen MT (Corps)"/>
                <a:cs typeface="Times New Roman" panose="02020603050405020304" pitchFamily="18" charset="0"/>
              </a:rPr>
              <a:t>. Notre-Dame, IN : University Notre Dame Press.</a:t>
            </a:r>
          </a:p>
          <a:p>
            <a:pPr eaLnBrk="1" hangingPunct="1">
              <a:lnSpc>
                <a:spcPct val="80000"/>
              </a:lnSpc>
            </a:pPr>
            <a:r>
              <a:rPr lang="en-CA" altLang="fr-FR" sz="1800" dirty="0">
                <a:latin typeface="Tw Cen MT (Corps)"/>
                <a:cs typeface="Times New Roman" panose="02020603050405020304" pitchFamily="18" charset="0"/>
              </a:rPr>
              <a:t>Marx, K. (1970). </a:t>
            </a:r>
            <a:r>
              <a:rPr lang="en-CA" altLang="fr-FR" sz="1800" i="1" dirty="0">
                <a:latin typeface="Tw Cen MT (Corps)"/>
                <a:cs typeface="Times New Roman" panose="02020603050405020304" pitchFamily="18" charset="0"/>
              </a:rPr>
              <a:t>Pages de Karl Marx pour </a:t>
            </a:r>
            <a:r>
              <a:rPr lang="en-CA" altLang="fr-FR" sz="1800" i="1" dirty="0" err="1">
                <a:latin typeface="Tw Cen MT (Corps)"/>
                <a:cs typeface="Times New Roman" panose="02020603050405020304" pitchFamily="18" charset="0"/>
              </a:rPr>
              <a:t>une</a:t>
            </a:r>
            <a:r>
              <a:rPr lang="en-CA" altLang="fr-FR" sz="1800" i="1" dirty="0">
                <a:latin typeface="Tw Cen MT (Corps)"/>
                <a:cs typeface="Times New Roman" panose="02020603050405020304" pitchFamily="18" charset="0"/>
              </a:rPr>
              <a:t> </a:t>
            </a:r>
            <a:r>
              <a:rPr lang="en-CA" altLang="fr-FR" sz="1800" i="1" dirty="0" err="1">
                <a:latin typeface="Tw Cen MT (Corps)"/>
                <a:cs typeface="Times New Roman" panose="02020603050405020304" pitchFamily="18" charset="0"/>
              </a:rPr>
              <a:t>éthique</a:t>
            </a:r>
            <a:r>
              <a:rPr lang="en-CA" altLang="fr-FR" sz="1800" i="1" dirty="0">
                <a:latin typeface="Tw Cen MT (Corps)"/>
                <a:cs typeface="Times New Roman" panose="02020603050405020304" pitchFamily="18" charset="0"/>
              </a:rPr>
              <a:t> </a:t>
            </a:r>
            <a:r>
              <a:rPr lang="en-CA" altLang="fr-FR" sz="1800" i="1" dirty="0" err="1">
                <a:latin typeface="Tw Cen MT (Corps)"/>
                <a:cs typeface="Times New Roman" panose="02020603050405020304" pitchFamily="18" charset="0"/>
              </a:rPr>
              <a:t>socialiste</a:t>
            </a:r>
            <a:r>
              <a:rPr lang="en-CA" altLang="fr-FR" sz="1800" i="1" dirty="0">
                <a:latin typeface="Tw Cen MT (Corps)"/>
                <a:cs typeface="Times New Roman" panose="02020603050405020304" pitchFamily="18" charset="0"/>
              </a:rPr>
              <a:t>. </a:t>
            </a:r>
            <a:r>
              <a:rPr lang="fr-CA" altLang="fr-FR" sz="1800" i="1" dirty="0">
                <a:latin typeface="Tw Cen MT (Corps)"/>
                <a:cs typeface="Times New Roman" panose="02020603050405020304" pitchFamily="18" charset="0"/>
              </a:rPr>
              <a:t>Tome 2 : Révolution et socialisme</a:t>
            </a:r>
            <a:r>
              <a:rPr lang="fr-CA" altLang="fr-FR" sz="1800" dirty="0">
                <a:latin typeface="Tw Cen MT (Corps)"/>
                <a:cs typeface="Times New Roman" panose="02020603050405020304" pitchFamily="18" charset="0"/>
              </a:rPr>
              <a:t> (M. Rubel, trad.). Paris : Payot.</a:t>
            </a:r>
          </a:p>
          <a:p>
            <a:r>
              <a:rPr lang="en-CA" altLang="fr-FR" sz="1800" dirty="0" err="1">
                <a:latin typeface="Tw Cen MT (Corps)"/>
                <a:cs typeface="Times New Roman" panose="02020603050405020304" pitchFamily="18" charset="0"/>
              </a:rPr>
              <a:t>Noddings</a:t>
            </a:r>
            <a:r>
              <a:rPr lang="en-CA" altLang="fr-FR" sz="1800" dirty="0">
                <a:latin typeface="Tw Cen MT (Corps)"/>
                <a:cs typeface="Times New Roman" panose="02020603050405020304" pitchFamily="18" charset="0"/>
              </a:rPr>
              <a:t>, N. (2003 ). Caring : </a:t>
            </a:r>
            <a:r>
              <a:rPr lang="en-CA" altLang="fr-FR" sz="1800" i="1" dirty="0">
                <a:latin typeface="Tw Cen MT (Corps)"/>
                <a:cs typeface="Times New Roman" panose="02020603050405020304" pitchFamily="18" charset="0"/>
              </a:rPr>
              <a:t>A feminine approach to ethics and moral education. </a:t>
            </a:r>
            <a:r>
              <a:rPr lang="en-CA" altLang="fr-FR" sz="1800" dirty="0">
                <a:latin typeface="Tw Cen MT (Corps)"/>
                <a:cs typeface="Times New Roman" panose="02020603050405020304" pitchFamily="18" charset="0"/>
              </a:rPr>
              <a:t>Berkeley, CA : University of California Press.</a:t>
            </a:r>
          </a:p>
          <a:p>
            <a:r>
              <a:rPr lang="fr-CA" altLang="fr-FR" sz="1800" dirty="0">
                <a:latin typeface="Tw Cen MT (Corps)"/>
              </a:rPr>
              <a:t>Ordre des infirmières et infirmiers du Québec (OIIQ) (2010). </a:t>
            </a:r>
            <a:r>
              <a:rPr lang="fr-CA" altLang="fr-FR" sz="1800" i="1" dirty="0">
                <a:latin typeface="Tw Cen MT (Corps)"/>
              </a:rPr>
              <a:t>Code de déontologie des infirmières et infirmiers.</a:t>
            </a:r>
            <a:r>
              <a:rPr lang="fr-CA" altLang="fr-FR" sz="1800" dirty="0">
                <a:latin typeface="Tw Cen MT (Corps)"/>
              </a:rPr>
              <a:t> http://www2.publicationsduquebec.gouv.qc.ca</a:t>
            </a:r>
          </a:p>
          <a:p>
            <a:r>
              <a:rPr lang="fr-CA" altLang="fr-FR" sz="1800" dirty="0">
                <a:latin typeface="Tw Cen MT (Corps)"/>
              </a:rPr>
              <a:t>Pellegrino, E.D. et </a:t>
            </a:r>
            <a:r>
              <a:rPr lang="fr-CA" altLang="fr-FR" sz="1800" dirty="0" err="1">
                <a:latin typeface="Tw Cen MT (Corps)"/>
              </a:rPr>
              <a:t>Thomasma,D.C</a:t>
            </a:r>
            <a:r>
              <a:rPr lang="fr-CA" altLang="fr-FR" sz="1800" dirty="0">
                <a:latin typeface="Tw Cen MT (Corps)"/>
              </a:rPr>
              <a:t>. (1988). </a:t>
            </a:r>
            <a:r>
              <a:rPr lang="fr-CA" altLang="fr-FR" sz="1800" i="1" dirty="0">
                <a:latin typeface="Tw Cen MT (Corps)"/>
              </a:rPr>
              <a:t>For the </a:t>
            </a:r>
            <a:r>
              <a:rPr lang="fr-CA" altLang="fr-FR" sz="1800" i="1" dirty="0" err="1">
                <a:latin typeface="Tw Cen MT (Corps)"/>
              </a:rPr>
              <a:t>patient’s</a:t>
            </a:r>
            <a:r>
              <a:rPr lang="fr-CA" altLang="fr-FR" sz="1800" i="1" dirty="0">
                <a:latin typeface="Tw Cen MT (Corps)"/>
              </a:rPr>
              <a:t> good: The </a:t>
            </a:r>
            <a:r>
              <a:rPr lang="fr-CA" altLang="fr-FR" sz="1800" i="1" dirty="0" err="1">
                <a:latin typeface="Tw Cen MT (Corps)"/>
              </a:rPr>
              <a:t>restoration</a:t>
            </a:r>
            <a:r>
              <a:rPr lang="fr-CA" altLang="fr-FR" sz="1800" i="1" dirty="0">
                <a:latin typeface="Tw Cen MT (Corps)"/>
              </a:rPr>
              <a:t> of </a:t>
            </a:r>
            <a:r>
              <a:rPr lang="fr-CA" altLang="fr-FR" sz="1800" i="1" dirty="0" err="1">
                <a:latin typeface="Tw Cen MT (Corps)"/>
              </a:rPr>
              <a:t>beneficience</a:t>
            </a:r>
            <a:r>
              <a:rPr lang="fr-CA" altLang="fr-FR" sz="1800" i="1" dirty="0">
                <a:latin typeface="Tw Cen MT (Corps)"/>
              </a:rPr>
              <a:t> in </a:t>
            </a:r>
            <a:r>
              <a:rPr lang="fr-CA" altLang="fr-FR" sz="1800" i="1" dirty="0" err="1">
                <a:latin typeface="Tw Cen MT (Corps)"/>
              </a:rPr>
              <a:t>health</a:t>
            </a:r>
            <a:r>
              <a:rPr lang="fr-CA" altLang="fr-FR" sz="1800" i="1" dirty="0">
                <a:latin typeface="Tw Cen MT (Corps)"/>
              </a:rPr>
              <a:t> care</a:t>
            </a:r>
            <a:r>
              <a:rPr lang="fr-CA" altLang="fr-FR" sz="1800" dirty="0">
                <a:latin typeface="Tw Cen MT (Corps)"/>
              </a:rPr>
              <a:t>, Oxford: Oxford </a:t>
            </a:r>
            <a:r>
              <a:rPr lang="fr-CA" altLang="fr-FR" sz="1800" dirty="0" err="1">
                <a:latin typeface="Tw Cen MT (Corps)"/>
              </a:rPr>
              <a:t>University</a:t>
            </a:r>
            <a:r>
              <a:rPr lang="fr-CA" altLang="fr-FR" sz="1800" dirty="0">
                <a:latin typeface="Tw Cen MT (Corps)"/>
              </a:rPr>
              <a:t> </a:t>
            </a:r>
            <a:r>
              <a:rPr lang="fr-CA" altLang="fr-FR" sz="1800" dirty="0" err="1">
                <a:latin typeface="Tw Cen MT (Corps)"/>
              </a:rPr>
              <a:t>Press</a:t>
            </a:r>
            <a:r>
              <a:rPr lang="fr-CA" altLang="fr-FR" sz="1800" dirty="0">
                <a:latin typeface="Tw Cen MT (Corps)"/>
              </a:rPr>
              <a:t>.</a:t>
            </a:r>
          </a:p>
          <a:p>
            <a:r>
              <a:rPr lang="fr-CA" altLang="fr-FR" sz="1800" dirty="0" err="1">
                <a:latin typeface="Tw Cen MT (Corps)"/>
                <a:cs typeface="Times New Roman" panose="02020603050405020304" pitchFamily="18" charset="0"/>
              </a:rPr>
              <a:t>Perelman</a:t>
            </a:r>
            <a:r>
              <a:rPr lang="fr-CA" altLang="fr-FR" sz="1800" dirty="0">
                <a:latin typeface="Tw Cen MT (Corps)"/>
                <a:cs typeface="Times New Roman" panose="02020603050405020304" pitchFamily="18" charset="0"/>
              </a:rPr>
              <a:t>, Ch. </a:t>
            </a:r>
            <a:r>
              <a:rPr lang="en-CA" altLang="fr-FR" sz="1800" dirty="0">
                <a:latin typeface="Tw Cen MT (Corps)"/>
                <a:cs typeface="Times New Roman" panose="02020603050405020304" pitchFamily="18" charset="0"/>
              </a:rPr>
              <a:t>(1972). De la justice. </a:t>
            </a:r>
            <a:r>
              <a:rPr lang="en-CA" altLang="fr-FR" sz="1800" dirty="0" err="1">
                <a:latin typeface="Tw Cen MT (Corps)"/>
                <a:cs typeface="Times New Roman" panose="02020603050405020304" pitchFamily="18" charset="0"/>
              </a:rPr>
              <a:t>Dans</a:t>
            </a:r>
            <a:r>
              <a:rPr lang="en-CA" altLang="fr-FR" sz="1800" dirty="0">
                <a:latin typeface="Tw Cen MT (Corps)"/>
                <a:cs typeface="Times New Roman" panose="02020603050405020304" pitchFamily="18" charset="0"/>
              </a:rPr>
              <a:t> </a:t>
            </a:r>
            <a:r>
              <a:rPr lang="en-CA" altLang="fr-FR" sz="1800" i="1" dirty="0">
                <a:latin typeface="Tw Cen MT (Corps)"/>
                <a:cs typeface="Times New Roman" panose="02020603050405020304" pitchFamily="18" charset="0"/>
              </a:rPr>
              <a:t>Justice et raison</a:t>
            </a:r>
            <a:r>
              <a:rPr lang="en-CA" altLang="fr-FR" sz="1800" dirty="0">
                <a:latin typeface="Tw Cen MT (Corps)"/>
                <a:cs typeface="Times New Roman" panose="02020603050405020304" pitchFamily="18" charset="0"/>
              </a:rPr>
              <a:t> (pp. 9-80). </a:t>
            </a:r>
            <a:r>
              <a:rPr lang="en-CA" altLang="fr-FR" sz="1800" dirty="0" err="1">
                <a:latin typeface="Tw Cen MT (Corps)"/>
                <a:cs typeface="Times New Roman" panose="02020603050405020304" pitchFamily="18" charset="0"/>
              </a:rPr>
              <a:t>Bruxelles</a:t>
            </a:r>
            <a:r>
              <a:rPr lang="en-CA" altLang="fr-FR" sz="1800" dirty="0">
                <a:latin typeface="Tw Cen MT (Corps)"/>
                <a:cs typeface="Times New Roman" panose="02020603050405020304" pitchFamily="18" charset="0"/>
              </a:rPr>
              <a:t> : Éditions de </a:t>
            </a:r>
            <a:r>
              <a:rPr lang="en-CA" altLang="fr-FR" sz="1800" dirty="0" err="1">
                <a:latin typeface="Tw Cen MT (Corps)"/>
                <a:cs typeface="Times New Roman" panose="02020603050405020304" pitchFamily="18" charset="0"/>
              </a:rPr>
              <a:t>l’Université</a:t>
            </a:r>
            <a:r>
              <a:rPr lang="en-CA" altLang="fr-FR" sz="1800" dirty="0">
                <a:latin typeface="Tw Cen MT (Corps)"/>
                <a:cs typeface="Times New Roman" panose="02020603050405020304" pitchFamily="18" charset="0"/>
              </a:rPr>
              <a:t> de </a:t>
            </a:r>
            <a:r>
              <a:rPr lang="en-CA" altLang="fr-FR" sz="1800" dirty="0" err="1">
                <a:latin typeface="Tw Cen MT (Corps)"/>
                <a:cs typeface="Times New Roman" panose="02020603050405020304" pitchFamily="18" charset="0"/>
              </a:rPr>
              <a:t>Bruxelles</a:t>
            </a:r>
            <a:r>
              <a:rPr lang="en-CA" altLang="fr-FR" sz="1800" dirty="0">
                <a:latin typeface="Tw Cen MT (Corps)"/>
                <a:cs typeface="Times New Roman" panose="02020603050405020304" pitchFamily="18" charset="0"/>
              </a:rPr>
              <a:t>.</a:t>
            </a:r>
          </a:p>
          <a:p>
            <a:r>
              <a:rPr lang="en-CA" altLang="fr-FR" sz="1800" dirty="0">
                <a:latin typeface="Tw Cen MT (Corps)"/>
                <a:cs typeface="Times New Roman" panose="02020603050405020304" pitchFamily="18" charset="0"/>
              </a:rPr>
              <a:t>Ponte C. et De </a:t>
            </a:r>
            <a:r>
              <a:rPr lang="en-CA" altLang="fr-FR" sz="1800" dirty="0" err="1">
                <a:latin typeface="Tw Cen MT (Corps)"/>
                <a:cs typeface="Times New Roman" panose="02020603050405020304" pitchFamily="18" charset="0"/>
              </a:rPr>
              <a:t>Broca</a:t>
            </a:r>
            <a:r>
              <a:rPr lang="en-CA" altLang="fr-FR" sz="1800" dirty="0">
                <a:latin typeface="Tw Cen MT (Corps)"/>
                <a:cs typeface="Times New Roman" panose="02020603050405020304" pitchFamily="18" charset="0"/>
              </a:rPr>
              <a:t> A. (2013). </a:t>
            </a:r>
            <a:r>
              <a:rPr lang="en-CA" altLang="fr-FR" sz="1800" dirty="0" err="1">
                <a:latin typeface="Tw Cen MT (Corps)"/>
                <a:cs typeface="Times New Roman" panose="02020603050405020304" pitchFamily="18" charset="0"/>
              </a:rPr>
              <a:t>Législation</a:t>
            </a:r>
            <a:r>
              <a:rPr lang="en-CA" altLang="fr-FR" sz="1800" dirty="0">
                <a:latin typeface="Tw Cen MT (Corps)"/>
                <a:cs typeface="Times New Roman" panose="02020603050405020304" pitchFamily="18" charset="0"/>
              </a:rPr>
              <a:t>, </a:t>
            </a:r>
            <a:r>
              <a:rPr lang="en-CA" altLang="fr-FR" sz="1800" dirty="0" err="1">
                <a:latin typeface="Tw Cen MT (Corps)"/>
                <a:cs typeface="Times New Roman" panose="02020603050405020304" pitchFamily="18" charset="0"/>
              </a:rPr>
              <a:t>Éthique</a:t>
            </a:r>
            <a:r>
              <a:rPr lang="en-CA" altLang="fr-FR" sz="1800" dirty="0">
                <a:latin typeface="Tw Cen MT (Corps)"/>
                <a:cs typeface="Times New Roman" panose="02020603050405020304" pitchFamily="18" charset="0"/>
              </a:rPr>
              <a:t>, </a:t>
            </a:r>
            <a:r>
              <a:rPr lang="en-CA" altLang="fr-FR" sz="1800" dirty="0" err="1">
                <a:latin typeface="Tw Cen MT (Corps)"/>
                <a:cs typeface="Times New Roman" panose="02020603050405020304" pitchFamily="18" charset="0"/>
              </a:rPr>
              <a:t>Déontologie</a:t>
            </a:r>
            <a:r>
              <a:rPr lang="en-CA" altLang="fr-FR" sz="1800" dirty="0">
                <a:latin typeface="Tw Cen MT (Corps)"/>
                <a:cs typeface="Times New Roman" panose="02020603050405020304" pitchFamily="18" charset="0"/>
              </a:rPr>
              <a:t>. </a:t>
            </a:r>
            <a:r>
              <a:rPr lang="en-CA" altLang="fr-FR" sz="1800" dirty="0" err="1">
                <a:latin typeface="Tw Cen MT (Corps)"/>
                <a:cs typeface="Times New Roman" panose="02020603050405020304" pitchFamily="18" charset="0"/>
              </a:rPr>
              <a:t>Unité</a:t>
            </a:r>
            <a:r>
              <a:rPr lang="en-CA" altLang="fr-FR" sz="1800" dirty="0">
                <a:latin typeface="Tw Cen MT (Corps)"/>
                <a:cs typeface="Times New Roman" panose="02020603050405020304" pitchFamily="18" charset="0"/>
              </a:rPr>
              <a:t> </a:t>
            </a:r>
            <a:r>
              <a:rPr lang="en-CA" altLang="fr-FR" sz="1800" dirty="0" err="1">
                <a:latin typeface="Tw Cen MT (Corps)"/>
                <a:cs typeface="Times New Roman" panose="02020603050405020304" pitchFamily="18" charset="0"/>
              </a:rPr>
              <a:t>d’enseignement</a:t>
            </a:r>
            <a:r>
              <a:rPr lang="en-CA" altLang="fr-FR" sz="1800" dirty="0">
                <a:latin typeface="Tw Cen MT (Corps)"/>
                <a:cs typeface="Times New Roman" panose="02020603050405020304" pitchFamily="18" charset="0"/>
              </a:rPr>
              <a:t> 1.3., Paris: Elsevier/Masson.</a:t>
            </a:r>
          </a:p>
          <a:p>
            <a:r>
              <a:rPr lang="en-CA" altLang="fr-FR" sz="1800" dirty="0">
                <a:latin typeface="Tw Cen MT (Corps)"/>
                <a:cs typeface="Times New Roman" panose="02020603050405020304" pitchFamily="18" charset="0"/>
              </a:rPr>
              <a:t>Rawls, J. (1971 ). </a:t>
            </a:r>
            <a:r>
              <a:rPr lang="en-CA" altLang="fr-FR" sz="1800" i="1" dirty="0">
                <a:latin typeface="Tw Cen MT (Corps)"/>
                <a:cs typeface="Times New Roman" panose="02020603050405020304" pitchFamily="18" charset="0"/>
              </a:rPr>
              <a:t>A theory of justice.</a:t>
            </a:r>
            <a:r>
              <a:rPr lang="en-CA" altLang="fr-FR" sz="1800" dirty="0">
                <a:latin typeface="Tw Cen MT (Corps)"/>
                <a:cs typeface="Times New Roman" panose="02020603050405020304" pitchFamily="18" charset="0"/>
              </a:rPr>
              <a:t> Cambridge, MA : The </a:t>
            </a:r>
            <a:r>
              <a:rPr lang="en-CA" altLang="fr-FR" sz="1800" dirty="0" err="1">
                <a:latin typeface="Tw Cen MT (Corps)"/>
                <a:cs typeface="Times New Roman" panose="02020603050405020304" pitchFamily="18" charset="0"/>
              </a:rPr>
              <a:t>Belknap</a:t>
            </a:r>
            <a:r>
              <a:rPr lang="en-CA" altLang="fr-FR" sz="1800" dirty="0">
                <a:latin typeface="Tw Cen MT (Corps)"/>
                <a:cs typeface="Times New Roman" panose="02020603050405020304" pitchFamily="18" charset="0"/>
              </a:rPr>
              <a:t> Press of Harvard of Harvard University Press</a:t>
            </a:r>
            <a:endParaRPr lang="fr-CA" altLang="fr-FR" sz="1800" dirty="0">
              <a:latin typeface="Tw Cen MT (Corps)"/>
              <a:cs typeface="Times New Roman" panose="02020603050405020304" pitchFamily="18" charset="0"/>
            </a:endParaRPr>
          </a:p>
          <a:p>
            <a:endParaRPr lang="fr-CA" altLang="fr-FR"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7654471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848DBFFC-A138-4A70-A5D7-9782F0B9DFC3}"/>
              </a:ext>
            </a:extLst>
          </p:cNvPr>
          <p:cNvSpPr>
            <a:spLocks noGrp="1"/>
          </p:cNvSpPr>
          <p:nvPr>
            <p:ph type="ftr" sz="quarter" idx="11"/>
          </p:nvPr>
        </p:nvSpPr>
        <p:spPr/>
        <p:txBody>
          <a:bodyPr/>
          <a:lstStyle/>
          <a:p>
            <a:pPr>
              <a:defRPr/>
            </a:pPr>
            <a:r>
              <a:rPr lang="fr-CA" altLang="en-US" dirty="0"/>
              <a:t>© Saint-Arnaud,   2018  </a:t>
            </a:r>
          </a:p>
        </p:txBody>
      </p:sp>
      <p:sp>
        <p:nvSpPr>
          <p:cNvPr id="3" name="Espace réservé du contenu 2">
            <a:extLst>
              <a:ext uri="{FF2B5EF4-FFF2-40B4-BE49-F238E27FC236}">
                <a16:creationId xmlns:a16="http://schemas.microsoft.com/office/drawing/2014/main" id="{DB4C943E-383F-4633-9B4A-0E28C8638B0D}"/>
              </a:ext>
            </a:extLst>
          </p:cNvPr>
          <p:cNvSpPr>
            <a:spLocks noGrp="1"/>
          </p:cNvSpPr>
          <p:nvPr>
            <p:ph idx="4294967295"/>
          </p:nvPr>
        </p:nvSpPr>
        <p:spPr>
          <a:xfrm>
            <a:off x="734888" y="765175"/>
            <a:ext cx="8229600" cy="5483226"/>
          </a:xfrm>
        </p:spPr>
        <p:txBody>
          <a:bodyPr>
            <a:normAutofit fontScale="47500" lnSpcReduction="20000"/>
          </a:bodyPr>
          <a:lstStyle/>
          <a:p>
            <a:pPr eaLnBrk="1" hangingPunct="1">
              <a:lnSpc>
                <a:spcPct val="80000"/>
              </a:lnSpc>
              <a:defRPr/>
            </a:pPr>
            <a:r>
              <a:rPr lang="en-CA" altLang="fr-FR" dirty="0">
                <a:cs typeface="Times New Roman" panose="02020603050405020304" pitchFamily="18" charset="0"/>
              </a:rPr>
              <a:t>Ross, W. D. (1930). </a:t>
            </a:r>
            <a:r>
              <a:rPr lang="en-CA" altLang="fr-FR" i="1" dirty="0">
                <a:cs typeface="Times New Roman" panose="02020603050405020304" pitchFamily="18" charset="0"/>
              </a:rPr>
              <a:t>The right and the good. </a:t>
            </a:r>
            <a:r>
              <a:rPr lang="en-CA" altLang="fr-FR" dirty="0">
                <a:cs typeface="Times New Roman" panose="02020603050405020304" pitchFamily="18" charset="0"/>
              </a:rPr>
              <a:t>Oxford : Clarendon Press.</a:t>
            </a:r>
          </a:p>
          <a:p>
            <a:pPr eaLnBrk="1" hangingPunct="1">
              <a:lnSpc>
                <a:spcPct val="80000"/>
              </a:lnSpc>
              <a:defRPr/>
            </a:pPr>
            <a:r>
              <a:rPr lang="en-CA" dirty="0">
                <a:cs typeface="Times New Roman" pitchFamily="18" charset="0"/>
              </a:rPr>
              <a:t>Rodney P. (1988). Moral distress in critical care nursing. </a:t>
            </a:r>
            <a:r>
              <a:rPr lang="en-CA" i="1" dirty="0">
                <a:cs typeface="Times New Roman" pitchFamily="18" charset="0"/>
              </a:rPr>
              <a:t>Canadian Critical Care Nursing Journal, 5</a:t>
            </a:r>
            <a:r>
              <a:rPr lang="en-CA" dirty="0">
                <a:cs typeface="Times New Roman" pitchFamily="18" charset="0"/>
              </a:rPr>
              <a:t> (2), 9-11.</a:t>
            </a:r>
            <a:r>
              <a:rPr lang="fr-CA" dirty="0">
                <a:cs typeface="Times New Roman" pitchFamily="18" charset="0"/>
              </a:rPr>
              <a:t> </a:t>
            </a:r>
          </a:p>
          <a:p>
            <a:pPr eaLnBrk="1" hangingPunct="1">
              <a:lnSpc>
                <a:spcPct val="80000"/>
              </a:lnSpc>
              <a:defRPr/>
            </a:pPr>
            <a:r>
              <a:rPr lang="fr-CA" dirty="0">
                <a:cs typeface="Times New Roman" pitchFamily="18" charset="0"/>
              </a:rPr>
              <a:t>Saint-Arnaud, J. (1999). </a:t>
            </a:r>
            <a:r>
              <a:rPr lang="fr-CA" i="1" dirty="0">
                <a:cs typeface="Times New Roman" pitchFamily="18" charset="0"/>
              </a:rPr>
              <a:t>  Enjeux éthiques et technologies biomédicales</a:t>
            </a:r>
            <a:r>
              <a:rPr lang="fr-CA" dirty="0">
                <a:cs typeface="Times New Roman" pitchFamily="18" charset="0"/>
              </a:rPr>
              <a:t>, Montréal: Presses de l ’Université de Montréal. </a:t>
            </a:r>
          </a:p>
          <a:p>
            <a:pPr eaLnBrk="1" hangingPunct="1">
              <a:lnSpc>
                <a:spcPct val="80000"/>
              </a:lnSpc>
              <a:defRPr/>
            </a:pPr>
            <a:r>
              <a:rPr lang="fr-FR" dirty="0">
                <a:cs typeface="Times New Roman" pitchFamily="18" charset="0"/>
              </a:rPr>
              <a:t>Saint-Arnaud, J., «Technologies biomédicales et enjeux éthiques en soins infirmiers : la vie oui… mais à quel prix ?», </a:t>
            </a:r>
            <a:r>
              <a:rPr lang="fr-FR" i="1" dirty="0">
                <a:cs typeface="Times New Roman" pitchFamily="18" charset="0"/>
              </a:rPr>
              <a:t>L'Infirmière canadienne</a:t>
            </a:r>
            <a:r>
              <a:rPr lang="fr-FR" dirty="0">
                <a:cs typeface="Times New Roman" pitchFamily="18" charset="0"/>
              </a:rPr>
              <a:t>, vol. 3 (3), mars 2002,  p. 4-8.</a:t>
            </a:r>
          </a:p>
          <a:p>
            <a:pPr eaLnBrk="1" hangingPunct="1">
              <a:lnSpc>
                <a:spcPct val="80000"/>
              </a:lnSpc>
              <a:defRPr/>
            </a:pPr>
            <a:r>
              <a:rPr lang="fr-CA" dirty="0">
                <a:cs typeface="Times New Roman" pitchFamily="18" charset="0"/>
              </a:rPr>
              <a:t>Saint-Arnaud J. (2006). Enjeux éthiques et processus décisionnel en santé communautaire dans Pratiques en santé communautaire, sous la </a:t>
            </a:r>
            <a:r>
              <a:rPr lang="fr-CA" dirty="0" err="1">
                <a:cs typeface="Times New Roman" pitchFamily="18" charset="0"/>
              </a:rPr>
              <a:t>dir</a:t>
            </a:r>
            <a:r>
              <a:rPr lang="fr-CA" dirty="0">
                <a:cs typeface="Times New Roman" pitchFamily="18" charset="0"/>
              </a:rPr>
              <a:t>. De G. Carroll, Montréal: </a:t>
            </a:r>
            <a:r>
              <a:rPr lang="fr-CA" dirty="0" err="1">
                <a:cs typeface="Times New Roman" pitchFamily="18" charset="0"/>
              </a:rPr>
              <a:t>Chenelière</a:t>
            </a:r>
            <a:r>
              <a:rPr lang="fr-CA" dirty="0">
                <a:cs typeface="Times New Roman" pitchFamily="18" charset="0"/>
              </a:rPr>
              <a:t>, 333-367.</a:t>
            </a:r>
          </a:p>
          <a:p>
            <a:pPr eaLnBrk="1" hangingPunct="1">
              <a:lnSpc>
                <a:spcPct val="80000"/>
              </a:lnSpc>
              <a:defRPr/>
            </a:pPr>
            <a:r>
              <a:rPr lang="en-CA" dirty="0"/>
              <a:t>Saint-Arnaud, J. (2006b). La </a:t>
            </a:r>
            <a:r>
              <a:rPr lang="en-CA" dirty="0" err="1"/>
              <a:t>limite</a:t>
            </a:r>
            <a:r>
              <a:rPr lang="en-CA" dirty="0"/>
              <a:t> des </a:t>
            </a:r>
            <a:r>
              <a:rPr lang="en-CA" dirty="0" err="1"/>
              <a:t>ressources</a:t>
            </a:r>
            <a:r>
              <a:rPr lang="en-CA" dirty="0"/>
              <a:t> et les </a:t>
            </a:r>
            <a:r>
              <a:rPr lang="en-CA" dirty="0" err="1"/>
              <a:t>enjeux</a:t>
            </a:r>
            <a:r>
              <a:rPr lang="en-CA" dirty="0"/>
              <a:t> </a:t>
            </a:r>
            <a:r>
              <a:rPr lang="en-CA" dirty="0" err="1"/>
              <a:t>éthiques</a:t>
            </a:r>
            <a:r>
              <a:rPr lang="en-CA" dirty="0"/>
              <a:t> </a:t>
            </a:r>
            <a:r>
              <a:rPr lang="en-CA" dirty="0" err="1"/>
              <a:t>liés</a:t>
            </a:r>
            <a:r>
              <a:rPr lang="en-CA" dirty="0"/>
              <a:t> à la </a:t>
            </a:r>
            <a:r>
              <a:rPr lang="en-CA" dirty="0" err="1"/>
              <a:t>pratique</a:t>
            </a:r>
            <a:r>
              <a:rPr lang="en-CA" dirty="0"/>
              <a:t> </a:t>
            </a:r>
            <a:r>
              <a:rPr lang="en-CA" dirty="0" err="1"/>
              <a:t>d’urgence</a:t>
            </a:r>
            <a:r>
              <a:rPr lang="en-CA" dirty="0"/>
              <a:t> au Québec : </a:t>
            </a:r>
            <a:r>
              <a:rPr lang="en-CA" dirty="0" err="1"/>
              <a:t>réflexion</a:t>
            </a:r>
            <a:r>
              <a:rPr lang="en-CA" dirty="0"/>
              <a:t> critique </a:t>
            </a:r>
            <a:r>
              <a:rPr lang="en-CA" dirty="0" err="1"/>
              <a:t>sur</a:t>
            </a:r>
            <a:r>
              <a:rPr lang="en-CA" dirty="0"/>
              <a:t> les </a:t>
            </a:r>
            <a:r>
              <a:rPr lang="en-CA" dirty="0" err="1"/>
              <a:t>dernières</a:t>
            </a:r>
            <a:r>
              <a:rPr lang="en-CA" dirty="0"/>
              <a:t> </a:t>
            </a:r>
            <a:r>
              <a:rPr lang="en-CA" dirty="0" err="1"/>
              <a:t>décennies</a:t>
            </a:r>
            <a:r>
              <a:rPr lang="en-CA" dirty="0"/>
              <a:t>. </a:t>
            </a:r>
            <a:r>
              <a:rPr lang="en-CA" i="1" dirty="0" err="1"/>
              <a:t>Éthique</a:t>
            </a:r>
            <a:r>
              <a:rPr lang="en-CA" i="1" dirty="0"/>
              <a:t> </a:t>
            </a:r>
            <a:r>
              <a:rPr lang="en-CA" i="1" dirty="0" err="1"/>
              <a:t>publique</a:t>
            </a:r>
            <a:r>
              <a:rPr lang="en-CA" i="1" dirty="0"/>
              <a:t>, 8</a:t>
            </a:r>
            <a:r>
              <a:rPr lang="en-CA" dirty="0"/>
              <a:t>(2), 104-112.</a:t>
            </a:r>
            <a:endParaRPr lang="fr-CA" dirty="0">
              <a:cs typeface="Times New Roman" pitchFamily="18" charset="0"/>
            </a:endParaRPr>
          </a:p>
          <a:p>
            <a:pPr eaLnBrk="1" hangingPunct="1">
              <a:lnSpc>
                <a:spcPct val="80000"/>
              </a:lnSpc>
              <a:defRPr/>
            </a:pPr>
            <a:r>
              <a:rPr lang="en-CA" dirty="0">
                <a:cs typeface="Times New Roman" pitchFamily="18" charset="0"/>
              </a:rPr>
              <a:t>Saint-Arnaud, J. (2009). </a:t>
            </a:r>
            <a:r>
              <a:rPr lang="en-CA" i="1" dirty="0" err="1">
                <a:cs typeface="Times New Roman" pitchFamily="18" charset="0"/>
              </a:rPr>
              <a:t>L’éthique</a:t>
            </a:r>
            <a:r>
              <a:rPr lang="en-CA" i="1" dirty="0">
                <a:cs typeface="Times New Roman" pitchFamily="18" charset="0"/>
              </a:rPr>
              <a:t> de la santé. Un guide pour </a:t>
            </a:r>
            <a:r>
              <a:rPr lang="en-CA" i="1" dirty="0" err="1">
                <a:cs typeface="Times New Roman" pitchFamily="18" charset="0"/>
              </a:rPr>
              <a:t>l’intégration</a:t>
            </a:r>
            <a:r>
              <a:rPr lang="en-CA" i="1" dirty="0">
                <a:cs typeface="Times New Roman" pitchFamily="18" charset="0"/>
              </a:rPr>
              <a:t> de </a:t>
            </a:r>
            <a:r>
              <a:rPr lang="en-CA" i="1" dirty="0" err="1">
                <a:cs typeface="Times New Roman" pitchFamily="18" charset="0"/>
              </a:rPr>
              <a:t>l’éthique</a:t>
            </a:r>
            <a:r>
              <a:rPr lang="en-CA" i="1" dirty="0">
                <a:cs typeface="Times New Roman" pitchFamily="18" charset="0"/>
              </a:rPr>
              <a:t> </a:t>
            </a:r>
            <a:r>
              <a:rPr lang="en-CA" i="1" dirty="0" err="1">
                <a:cs typeface="Times New Roman" pitchFamily="18" charset="0"/>
              </a:rPr>
              <a:t>dans</a:t>
            </a:r>
            <a:r>
              <a:rPr lang="en-CA" i="1" dirty="0">
                <a:cs typeface="Times New Roman" pitchFamily="18" charset="0"/>
              </a:rPr>
              <a:t> les </a:t>
            </a:r>
            <a:r>
              <a:rPr lang="en-CA" i="1" dirty="0" err="1">
                <a:cs typeface="Times New Roman" pitchFamily="18" charset="0"/>
              </a:rPr>
              <a:t>pratiques</a:t>
            </a:r>
            <a:r>
              <a:rPr lang="en-CA" dirty="0">
                <a:cs typeface="Times New Roman" pitchFamily="18" charset="0"/>
              </a:rPr>
              <a:t>. Montréal: </a:t>
            </a:r>
            <a:r>
              <a:rPr lang="en-CA" dirty="0" err="1">
                <a:cs typeface="Times New Roman" pitchFamily="18" charset="0"/>
              </a:rPr>
              <a:t>Gaëtan</a:t>
            </a:r>
            <a:r>
              <a:rPr lang="en-CA" dirty="0">
                <a:cs typeface="Times New Roman" pitchFamily="18" charset="0"/>
              </a:rPr>
              <a:t> Morin/</a:t>
            </a:r>
            <a:r>
              <a:rPr lang="en-CA" dirty="0" err="1">
                <a:cs typeface="Times New Roman" pitchFamily="18" charset="0"/>
              </a:rPr>
              <a:t>Chenelière</a:t>
            </a:r>
            <a:r>
              <a:rPr lang="en-CA" dirty="0">
                <a:cs typeface="Times New Roman" pitchFamily="18" charset="0"/>
              </a:rPr>
              <a:t> </a:t>
            </a:r>
            <a:r>
              <a:rPr lang="en-CA" dirty="0" err="1">
                <a:cs typeface="Times New Roman" pitchFamily="18" charset="0"/>
              </a:rPr>
              <a:t>Éducation</a:t>
            </a:r>
            <a:r>
              <a:rPr lang="en-CA" dirty="0">
                <a:cs typeface="Times New Roman" pitchFamily="18" charset="0"/>
              </a:rPr>
              <a:t>, 390 p.</a:t>
            </a:r>
          </a:p>
          <a:p>
            <a:pPr lvl="0"/>
            <a:r>
              <a:rPr lang="fr-CA" dirty="0"/>
              <a:t>Saint-Arnaud, J. (2016). Repères éthiques pour l’allocation équitable des ressources en santé. </a:t>
            </a:r>
            <a:r>
              <a:rPr lang="fr-CA" i="1" dirty="0"/>
              <a:t>Le point en santé et services sociaux,</a:t>
            </a:r>
            <a:r>
              <a:rPr lang="fr-CA" dirty="0"/>
              <a:t> 11 (4), 27-30.</a:t>
            </a:r>
            <a:endParaRPr lang="fr-FR" dirty="0"/>
          </a:p>
          <a:p>
            <a:pPr lvl="0"/>
            <a:r>
              <a:rPr lang="fr-CA" dirty="0"/>
              <a:t>Frenette M, Saint-Arnaud J. (2016). Les échelles de niveaux de soins en centre hospitalier : enjeux et perspectives. </a:t>
            </a:r>
            <a:r>
              <a:rPr lang="fr-CA" i="1" dirty="0"/>
              <a:t>Revue canadienne sur le vieillissement</a:t>
            </a:r>
            <a:r>
              <a:rPr lang="fr-CA" dirty="0"/>
              <a:t>, 35 (1), 70-78.</a:t>
            </a:r>
            <a:endParaRPr lang="fr-FR" dirty="0"/>
          </a:p>
          <a:p>
            <a:pPr eaLnBrk="1" hangingPunct="1">
              <a:lnSpc>
                <a:spcPct val="80000"/>
              </a:lnSpc>
              <a:defRPr/>
            </a:pPr>
            <a:r>
              <a:rPr lang="en-CA" dirty="0">
                <a:cs typeface="Times New Roman" pitchFamily="18" charset="0"/>
              </a:rPr>
              <a:t>Saint-Arnaud J., Goddard B. , Bélisle-Pipon J.-C. (dir.) (2016). </a:t>
            </a:r>
            <a:r>
              <a:rPr lang="en-CA" dirty="0" err="1">
                <a:cs typeface="Times New Roman" pitchFamily="18" charset="0"/>
              </a:rPr>
              <a:t>Enjeux</a:t>
            </a:r>
            <a:r>
              <a:rPr lang="en-CA" dirty="0">
                <a:cs typeface="Times New Roman" pitchFamily="18" charset="0"/>
              </a:rPr>
              <a:t> </a:t>
            </a:r>
            <a:r>
              <a:rPr lang="en-CA" dirty="0" err="1">
                <a:cs typeface="Times New Roman" pitchFamily="18" charset="0"/>
              </a:rPr>
              <a:t>éthiques</a:t>
            </a:r>
            <a:r>
              <a:rPr lang="en-CA" dirty="0">
                <a:cs typeface="Times New Roman" pitchFamily="18" charset="0"/>
              </a:rPr>
              <a:t> de la </a:t>
            </a:r>
            <a:r>
              <a:rPr lang="en-CA" dirty="0" err="1">
                <a:cs typeface="Times New Roman" pitchFamily="18" charset="0"/>
              </a:rPr>
              <a:t>limite</a:t>
            </a:r>
            <a:r>
              <a:rPr lang="en-CA" dirty="0">
                <a:cs typeface="Times New Roman" pitchFamily="18" charset="0"/>
              </a:rPr>
              <a:t> des </a:t>
            </a:r>
            <a:r>
              <a:rPr lang="en-CA" dirty="0" err="1">
                <a:cs typeface="Times New Roman" pitchFamily="18" charset="0"/>
              </a:rPr>
              <a:t>ressources</a:t>
            </a:r>
            <a:r>
              <a:rPr lang="en-CA" dirty="0">
                <a:cs typeface="Times New Roman" pitchFamily="18" charset="0"/>
              </a:rPr>
              <a:t> </a:t>
            </a:r>
            <a:r>
              <a:rPr lang="en-CA" dirty="0" err="1">
                <a:cs typeface="Times New Roman" pitchFamily="18" charset="0"/>
              </a:rPr>
              <a:t>en</a:t>
            </a:r>
            <a:r>
              <a:rPr lang="en-CA" dirty="0">
                <a:cs typeface="Times New Roman" pitchFamily="18" charset="0"/>
              </a:rPr>
              <a:t> santé. Montréal: Presses de </a:t>
            </a:r>
            <a:r>
              <a:rPr lang="en-CA" dirty="0" err="1">
                <a:cs typeface="Times New Roman" pitchFamily="18" charset="0"/>
              </a:rPr>
              <a:t>l’Université</a:t>
            </a:r>
            <a:r>
              <a:rPr lang="en-CA" dirty="0">
                <a:cs typeface="Times New Roman" pitchFamily="18" charset="0"/>
              </a:rPr>
              <a:t> de Montréal. </a:t>
            </a:r>
          </a:p>
          <a:p>
            <a:pPr eaLnBrk="1" hangingPunct="1">
              <a:lnSpc>
                <a:spcPct val="80000"/>
              </a:lnSpc>
              <a:defRPr/>
            </a:pPr>
            <a:r>
              <a:rPr lang="en-CA" dirty="0">
                <a:cs typeface="Times New Roman" pitchFamily="18" charset="0"/>
              </a:rPr>
              <a:t>Saint-Arnaud J. (2016). La justice </a:t>
            </a:r>
            <a:r>
              <a:rPr lang="en-CA" dirty="0" err="1">
                <a:cs typeface="Times New Roman" pitchFamily="18" charset="0"/>
              </a:rPr>
              <a:t>sociale</a:t>
            </a:r>
            <a:r>
              <a:rPr lang="en-CA" dirty="0">
                <a:cs typeface="Times New Roman" pitchFamily="18" charset="0"/>
              </a:rPr>
              <a:t> et les </a:t>
            </a:r>
            <a:r>
              <a:rPr lang="en-CA" dirty="0" err="1">
                <a:cs typeface="Times New Roman" pitchFamily="18" charset="0"/>
              </a:rPr>
              <a:t>limites</a:t>
            </a:r>
            <a:r>
              <a:rPr lang="en-CA" dirty="0">
                <a:cs typeface="Times New Roman" pitchFamily="18" charset="0"/>
              </a:rPr>
              <a:t> des </a:t>
            </a:r>
            <a:r>
              <a:rPr lang="en-CA" dirty="0" err="1">
                <a:cs typeface="Times New Roman" pitchFamily="18" charset="0"/>
              </a:rPr>
              <a:t>ressources</a:t>
            </a:r>
            <a:r>
              <a:rPr lang="en-CA" dirty="0">
                <a:cs typeface="Times New Roman" pitchFamily="18" charset="0"/>
              </a:rPr>
              <a:t> </a:t>
            </a:r>
            <a:r>
              <a:rPr lang="en-CA" dirty="0" err="1">
                <a:cs typeface="Times New Roman" pitchFamily="18" charset="0"/>
              </a:rPr>
              <a:t>en</a:t>
            </a:r>
            <a:r>
              <a:rPr lang="en-CA" dirty="0">
                <a:cs typeface="Times New Roman" pitchFamily="18" charset="0"/>
              </a:rPr>
              <a:t> santé. Les </a:t>
            </a:r>
            <a:r>
              <a:rPr lang="en-CA" dirty="0" err="1">
                <a:cs typeface="Times New Roman" pitchFamily="18" charset="0"/>
              </a:rPr>
              <a:t>enjeux</a:t>
            </a:r>
            <a:r>
              <a:rPr lang="en-CA" dirty="0">
                <a:cs typeface="Times New Roman" pitchFamily="18" charset="0"/>
              </a:rPr>
              <a:t> </a:t>
            </a:r>
            <a:r>
              <a:rPr lang="en-CA" dirty="0" err="1">
                <a:cs typeface="Times New Roman" pitchFamily="18" charset="0"/>
              </a:rPr>
              <a:t>éthiques</a:t>
            </a:r>
            <a:r>
              <a:rPr lang="en-CA" dirty="0">
                <a:cs typeface="Times New Roman" pitchFamily="18" charset="0"/>
              </a:rPr>
              <a:t> de la </a:t>
            </a:r>
            <a:r>
              <a:rPr lang="en-CA" dirty="0" err="1">
                <a:cs typeface="Times New Roman" pitchFamily="18" charset="0"/>
              </a:rPr>
              <a:t>limite</a:t>
            </a:r>
            <a:r>
              <a:rPr lang="en-CA" dirty="0">
                <a:cs typeface="Times New Roman" pitchFamily="18" charset="0"/>
              </a:rPr>
              <a:t> des </a:t>
            </a:r>
            <a:r>
              <a:rPr lang="en-CA" dirty="0" err="1">
                <a:cs typeface="Times New Roman" pitchFamily="18" charset="0"/>
              </a:rPr>
              <a:t>ressources</a:t>
            </a:r>
            <a:r>
              <a:rPr lang="en-CA" dirty="0">
                <a:cs typeface="Times New Roman" pitchFamily="18" charset="0"/>
              </a:rPr>
              <a:t> </a:t>
            </a:r>
            <a:r>
              <a:rPr lang="en-CA" dirty="0" err="1">
                <a:cs typeface="Times New Roman" pitchFamily="18" charset="0"/>
              </a:rPr>
              <a:t>en</a:t>
            </a:r>
            <a:r>
              <a:rPr lang="en-CA" dirty="0">
                <a:cs typeface="Times New Roman" pitchFamily="18" charset="0"/>
              </a:rPr>
              <a:t> santé, Montréal: Presses de </a:t>
            </a:r>
            <a:r>
              <a:rPr lang="en-CA" dirty="0" err="1">
                <a:cs typeface="Times New Roman" pitchFamily="18" charset="0"/>
              </a:rPr>
              <a:t>l’Université</a:t>
            </a:r>
            <a:r>
              <a:rPr lang="en-CA" dirty="0">
                <a:cs typeface="Times New Roman" pitchFamily="18" charset="0"/>
              </a:rPr>
              <a:t> de Montréal, p. 17-39.</a:t>
            </a:r>
          </a:p>
          <a:p>
            <a:pPr eaLnBrk="1" hangingPunct="1">
              <a:lnSpc>
                <a:spcPct val="80000"/>
              </a:lnSpc>
              <a:defRPr/>
            </a:pPr>
            <a:r>
              <a:rPr lang="en-CA" dirty="0">
                <a:cs typeface="Times New Roman" pitchFamily="18" charset="0"/>
              </a:rPr>
              <a:t>Schneider-</a:t>
            </a:r>
            <a:r>
              <a:rPr lang="en-CA" dirty="0" err="1">
                <a:cs typeface="Times New Roman" pitchFamily="18" charset="0"/>
              </a:rPr>
              <a:t>Bunner</a:t>
            </a:r>
            <a:r>
              <a:rPr lang="en-CA" dirty="0">
                <a:cs typeface="Times New Roman" pitchFamily="18" charset="0"/>
              </a:rPr>
              <a:t>, C. (1997). </a:t>
            </a:r>
            <a:r>
              <a:rPr lang="en-CA" dirty="0" err="1">
                <a:cs typeface="Times New Roman" pitchFamily="18" charset="0"/>
              </a:rPr>
              <a:t>Équité</a:t>
            </a:r>
            <a:r>
              <a:rPr lang="en-CA" dirty="0">
                <a:cs typeface="Times New Roman" pitchFamily="18" charset="0"/>
              </a:rPr>
              <a:t> et </a:t>
            </a:r>
            <a:r>
              <a:rPr lang="en-CA" dirty="0" err="1">
                <a:cs typeface="Times New Roman" pitchFamily="18" charset="0"/>
              </a:rPr>
              <a:t>économie</a:t>
            </a:r>
            <a:r>
              <a:rPr lang="en-CA" dirty="0">
                <a:cs typeface="Times New Roman" pitchFamily="18" charset="0"/>
              </a:rPr>
              <a:t> de la santé. Entre </a:t>
            </a:r>
            <a:r>
              <a:rPr lang="en-CA" dirty="0" err="1">
                <a:cs typeface="Times New Roman" pitchFamily="18" charset="0"/>
              </a:rPr>
              <a:t>positivité</a:t>
            </a:r>
            <a:r>
              <a:rPr lang="en-CA" dirty="0">
                <a:cs typeface="Times New Roman" pitchFamily="18" charset="0"/>
              </a:rPr>
              <a:t> et </a:t>
            </a:r>
            <a:r>
              <a:rPr lang="en-CA" dirty="0" err="1">
                <a:cs typeface="Times New Roman" pitchFamily="18" charset="0"/>
              </a:rPr>
              <a:t>normativité</a:t>
            </a:r>
            <a:r>
              <a:rPr lang="en-CA" dirty="0">
                <a:cs typeface="Times New Roman" pitchFamily="18" charset="0"/>
              </a:rPr>
              <a:t> : dix </a:t>
            </a:r>
            <a:r>
              <a:rPr lang="en-CA" dirty="0" err="1">
                <a:cs typeface="Times New Roman" pitchFamily="18" charset="0"/>
              </a:rPr>
              <a:t>ans</a:t>
            </a:r>
            <a:r>
              <a:rPr lang="en-CA" dirty="0">
                <a:cs typeface="Times New Roman" pitchFamily="18" charset="0"/>
              </a:rPr>
              <a:t> </a:t>
            </a:r>
            <a:r>
              <a:rPr lang="en-CA" dirty="0" err="1">
                <a:cs typeface="Times New Roman" pitchFamily="18" charset="0"/>
              </a:rPr>
              <a:t>d’avancées</a:t>
            </a:r>
            <a:r>
              <a:rPr lang="en-CA" dirty="0">
                <a:cs typeface="Times New Roman" pitchFamily="18" charset="0"/>
              </a:rPr>
              <a:t> en </a:t>
            </a:r>
            <a:r>
              <a:rPr lang="en-CA" dirty="0" err="1">
                <a:cs typeface="Times New Roman" pitchFamily="18" charset="0"/>
              </a:rPr>
              <a:t>économie</a:t>
            </a:r>
            <a:r>
              <a:rPr lang="en-CA" dirty="0">
                <a:cs typeface="Times New Roman" pitchFamily="18" charset="0"/>
              </a:rPr>
              <a:t> de la santé. </a:t>
            </a:r>
            <a:r>
              <a:rPr lang="fr-CA" dirty="0">
                <a:cs typeface="Times New Roman" pitchFamily="18" charset="0"/>
              </a:rPr>
              <a:t>Dans J. C. </a:t>
            </a:r>
            <a:r>
              <a:rPr lang="fr-CA" dirty="0" err="1">
                <a:cs typeface="Times New Roman" pitchFamily="18" charset="0"/>
              </a:rPr>
              <a:t>Sailly</a:t>
            </a:r>
            <a:r>
              <a:rPr lang="fr-CA" dirty="0">
                <a:cs typeface="Times New Roman" pitchFamily="18" charset="0"/>
              </a:rPr>
              <a:t>, &amp; T. Lebrun (</a:t>
            </a:r>
            <a:r>
              <a:rPr lang="fr-CA" dirty="0" err="1">
                <a:cs typeface="Times New Roman" pitchFamily="18" charset="0"/>
              </a:rPr>
              <a:t>dir</a:t>
            </a:r>
            <a:r>
              <a:rPr lang="fr-CA" dirty="0">
                <a:cs typeface="Times New Roman" pitchFamily="18" charset="0"/>
              </a:rPr>
              <a:t>.), </a:t>
            </a:r>
            <a:r>
              <a:rPr lang="fr-CA" i="1" dirty="0">
                <a:cs typeface="Times New Roman" pitchFamily="18" charset="0"/>
              </a:rPr>
              <a:t>Actes des </a:t>
            </a:r>
            <a:r>
              <a:rPr lang="fr-CA" i="1" cap="small" dirty="0" err="1">
                <a:cs typeface="Times New Roman" pitchFamily="18" charset="0"/>
              </a:rPr>
              <a:t>xix</a:t>
            </a:r>
            <a:r>
              <a:rPr lang="fr-CA" i="1" baseline="30000" dirty="0" err="1">
                <a:cs typeface="Times New Roman" pitchFamily="18" charset="0"/>
              </a:rPr>
              <a:t>es</a:t>
            </a:r>
            <a:r>
              <a:rPr lang="fr-CA" i="1" dirty="0">
                <a:cs typeface="Times New Roman" pitchFamily="18" charset="0"/>
              </a:rPr>
              <a:t> Journées des économistes</a:t>
            </a:r>
            <a:r>
              <a:rPr lang="fr-CA" dirty="0">
                <a:cs typeface="Times New Roman" pitchFamily="18" charset="0"/>
              </a:rPr>
              <a:t> (pp. 61-73). Montrouge : John </a:t>
            </a:r>
            <a:r>
              <a:rPr lang="fr-CA" dirty="0" err="1">
                <a:cs typeface="Times New Roman" pitchFamily="18" charset="0"/>
              </a:rPr>
              <a:t>Libbey</a:t>
            </a:r>
            <a:r>
              <a:rPr lang="fr-CA" dirty="0">
                <a:cs typeface="Times New Roman" pitchFamily="18" charset="0"/>
              </a:rPr>
              <a:t> </a:t>
            </a:r>
            <a:r>
              <a:rPr lang="fr-CA" dirty="0" err="1">
                <a:cs typeface="Times New Roman" pitchFamily="18" charset="0"/>
              </a:rPr>
              <a:t>Eurotextes</a:t>
            </a:r>
            <a:r>
              <a:rPr lang="fr-CA" dirty="0">
                <a:cs typeface="Times New Roman" pitchFamily="18" charset="0"/>
              </a:rPr>
              <a:t>.</a:t>
            </a:r>
          </a:p>
          <a:p>
            <a:pPr eaLnBrk="1" hangingPunct="1">
              <a:lnSpc>
                <a:spcPct val="80000"/>
              </a:lnSpc>
              <a:defRPr/>
            </a:pPr>
            <a:r>
              <a:rPr lang="en-CA" dirty="0" err="1">
                <a:cs typeface="Times New Roman" pitchFamily="18" charset="0"/>
              </a:rPr>
              <a:t>Storch</a:t>
            </a:r>
            <a:r>
              <a:rPr lang="en-CA" dirty="0">
                <a:cs typeface="Times New Roman" pitchFamily="18" charset="0"/>
              </a:rPr>
              <a:t> J.L., Rodney P., &amp; </a:t>
            </a:r>
            <a:r>
              <a:rPr lang="en-CA" dirty="0" err="1">
                <a:cs typeface="Times New Roman" pitchFamily="18" charset="0"/>
              </a:rPr>
              <a:t>Starzomski</a:t>
            </a:r>
            <a:r>
              <a:rPr lang="en-CA" dirty="0">
                <a:cs typeface="Times New Roman" pitchFamily="18" charset="0"/>
              </a:rPr>
              <a:t> R. (2004). </a:t>
            </a:r>
            <a:r>
              <a:rPr lang="en-CA" i="1" dirty="0">
                <a:cs typeface="Times New Roman" pitchFamily="18" charset="0"/>
              </a:rPr>
              <a:t>Toward a Moral Horizon. Nursing Ethics for Leadership and Practice</a:t>
            </a:r>
            <a:r>
              <a:rPr lang="en-CA" dirty="0">
                <a:cs typeface="Times New Roman" pitchFamily="18" charset="0"/>
              </a:rPr>
              <a:t>.  Toronto: Pearson/Prentice Hall.</a:t>
            </a:r>
          </a:p>
          <a:p>
            <a:r>
              <a:rPr lang="en-CA" dirty="0" err="1"/>
              <a:t>Tronto</a:t>
            </a:r>
            <a:r>
              <a:rPr lang="en-CA" dirty="0"/>
              <a:t> J. (1993). Moral Boundaries. A Political Argument for an Ethic of Care. </a:t>
            </a:r>
            <a:r>
              <a:rPr lang="fr-FR" dirty="0"/>
              <a:t>New York: Routledge</a:t>
            </a:r>
          </a:p>
          <a:p>
            <a:r>
              <a:rPr lang="fr-FR" dirty="0"/>
              <a:t>Tronto, J. (2009). Un mode </a:t>
            </a:r>
            <a:r>
              <a:rPr lang="fr-FR" dirty="0" err="1"/>
              <a:t>vulnerable</a:t>
            </a:r>
            <a:r>
              <a:rPr lang="fr-FR" dirty="0"/>
              <a:t> pour une politique du care. </a:t>
            </a:r>
            <a:r>
              <a:rPr lang="en-CA" dirty="0"/>
              <a:t>Paris: La </a:t>
            </a:r>
            <a:r>
              <a:rPr lang="en-CA" dirty="0" err="1"/>
              <a:t>découverte</a:t>
            </a:r>
            <a:r>
              <a:rPr lang="en-CA" dirty="0"/>
              <a:t>.</a:t>
            </a:r>
            <a:endParaRPr lang="fr-FR" dirty="0"/>
          </a:p>
          <a:p>
            <a:pPr>
              <a:defRPr/>
            </a:pPr>
            <a:r>
              <a:rPr lang="en-CA" dirty="0">
                <a:cs typeface="Times New Roman" pitchFamily="18" charset="0"/>
              </a:rPr>
              <a:t>Weil, É. (1989). Morale. </a:t>
            </a:r>
            <a:r>
              <a:rPr lang="en-CA" dirty="0" err="1">
                <a:cs typeface="Times New Roman" pitchFamily="18" charset="0"/>
              </a:rPr>
              <a:t>Dans</a:t>
            </a:r>
            <a:r>
              <a:rPr lang="en-CA" dirty="0">
                <a:cs typeface="Times New Roman" pitchFamily="18" charset="0"/>
              </a:rPr>
              <a:t> </a:t>
            </a:r>
            <a:r>
              <a:rPr lang="en-CA" i="1" dirty="0" err="1">
                <a:cs typeface="Times New Roman" pitchFamily="18" charset="0"/>
              </a:rPr>
              <a:t>Encyclopædia</a:t>
            </a:r>
            <a:r>
              <a:rPr lang="en-CA" i="1" dirty="0">
                <a:cs typeface="Times New Roman" pitchFamily="18" charset="0"/>
              </a:rPr>
              <a:t> </a:t>
            </a:r>
            <a:r>
              <a:rPr lang="en-CA" i="1" dirty="0" err="1">
                <a:cs typeface="Times New Roman" pitchFamily="18" charset="0"/>
              </a:rPr>
              <a:t>Universalis</a:t>
            </a:r>
            <a:r>
              <a:rPr lang="en-CA" i="1" dirty="0">
                <a:cs typeface="Times New Roman" pitchFamily="18" charset="0"/>
              </a:rPr>
              <a:t> </a:t>
            </a:r>
            <a:r>
              <a:rPr lang="en-CA" dirty="0">
                <a:cs typeface="Times New Roman" pitchFamily="18" charset="0"/>
              </a:rPr>
              <a:t>(Vol. 15, pp. 743-751). Paris: </a:t>
            </a:r>
            <a:r>
              <a:rPr lang="en-CA" dirty="0" err="1">
                <a:cs typeface="Times New Roman" pitchFamily="18" charset="0"/>
              </a:rPr>
              <a:t>Encyclopædia</a:t>
            </a:r>
            <a:r>
              <a:rPr lang="en-CA" dirty="0">
                <a:cs typeface="Times New Roman" pitchFamily="18" charset="0"/>
              </a:rPr>
              <a:t> </a:t>
            </a:r>
            <a:r>
              <a:rPr lang="en-CA" dirty="0" err="1">
                <a:cs typeface="Times New Roman" pitchFamily="18" charset="0"/>
              </a:rPr>
              <a:t>Universalis</a:t>
            </a:r>
            <a:r>
              <a:rPr lang="en-CA" dirty="0">
                <a:cs typeface="Times New Roman" pitchFamily="18" charset="0"/>
              </a:rPr>
              <a:t>.</a:t>
            </a:r>
            <a:endParaRPr lang="fr-CA" dirty="0">
              <a:cs typeface="Times New Roman" pitchFamily="18" charset="0"/>
            </a:endParaRPr>
          </a:p>
          <a:p>
            <a:pPr eaLnBrk="1" hangingPunct="1">
              <a:lnSpc>
                <a:spcPct val="80000"/>
              </a:lnSpc>
              <a:defRPr/>
            </a:pPr>
            <a:endParaRPr lang="fr-CA" sz="1800" dirty="0">
              <a:latin typeface="Times New Roman" pitchFamily="18" charset="0"/>
              <a:cs typeface="Times New Roman" pitchFamily="18" charset="0"/>
            </a:endParaRPr>
          </a:p>
          <a:p>
            <a:pPr>
              <a:defRPr/>
            </a:pPr>
            <a:endParaRPr lang="fr-CA" dirty="0"/>
          </a:p>
        </p:txBody>
      </p:sp>
    </p:spTree>
    <p:extLst>
      <p:ext uri="{BB962C8B-B14F-4D97-AF65-F5344CB8AC3E}">
        <p14:creationId xmlns:p14="http://schemas.microsoft.com/office/powerpoint/2010/main" val="13991564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p:txBody>
          <a:bodyPr>
            <a:normAutofit/>
          </a:bodyPr>
          <a:lstStyle/>
          <a:p>
            <a:pPr eaLnBrk="1" hangingPunct="1"/>
            <a:r>
              <a:rPr lang="fr-CA">
                <a:cs typeface="Times New Roman" pitchFamily="18" charset="0"/>
              </a:rPr>
              <a:t>D ’un point de vue éthique,</a:t>
            </a:r>
            <a:br>
              <a:rPr lang="fr-CA">
                <a:cs typeface="Times New Roman" pitchFamily="18" charset="0"/>
              </a:rPr>
            </a:br>
            <a:r>
              <a:rPr lang="fr-CA">
                <a:cs typeface="Times New Roman" pitchFamily="18" charset="0"/>
              </a:rPr>
              <a:t>une personne est apte </a:t>
            </a:r>
          </a:p>
        </p:txBody>
      </p:sp>
      <p:sp>
        <p:nvSpPr>
          <p:cNvPr id="9220" name="Rectangle 3"/>
          <p:cNvSpPr>
            <a:spLocks noGrp="1" noChangeArrowheads="1"/>
          </p:cNvSpPr>
          <p:nvPr>
            <p:ph idx="1"/>
          </p:nvPr>
        </p:nvSpPr>
        <p:spPr>
          <a:xfrm>
            <a:off x="856060" y="2636911"/>
            <a:ext cx="7460356" cy="3494013"/>
          </a:xfrm>
        </p:spPr>
        <p:txBody>
          <a:bodyPr/>
          <a:lstStyle/>
          <a:p>
            <a:pPr eaLnBrk="1" hangingPunct="1">
              <a:lnSpc>
                <a:spcPct val="90000"/>
              </a:lnSpc>
            </a:pPr>
            <a:r>
              <a:rPr lang="fr-CA" sz="2800" dirty="0">
                <a:cs typeface="Times New Roman" pitchFamily="18" charset="0"/>
              </a:rPr>
              <a:t>si elle peut comprendre les informations qui sont pertinentes en regard de la décision à prendre</a:t>
            </a:r>
          </a:p>
          <a:p>
            <a:pPr eaLnBrk="1" hangingPunct="1">
              <a:lnSpc>
                <a:spcPct val="90000"/>
              </a:lnSpc>
            </a:pPr>
            <a:r>
              <a:rPr lang="fr-CA" sz="2800" dirty="0">
                <a:cs typeface="Times New Roman" pitchFamily="18" charset="0"/>
              </a:rPr>
              <a:t>si elle peut délibérer en fonction des buts et valeurs qu’elle poursuit</a:t>
            </a:r>
          </a:p>
          <a:p>
            <a:pPr eaLnBrk="1" hangingPunct="1">
              <a:lnSpc>
                <a:spcPct val="90000"/>
              </a:lnSpc>
            </a:pPr>
            <a:r>
              <a:rPr lang="fr-CA" sz="2800" dirty="0">
                <a:cs typeface="Times New Roman" pitchFamily="18" charset="0"/>
              </a:rPr>
              <a:t>si elle peut communiquer ses décisions</a:t>
            </a:r>
          </a:p>
          <a:p>
            <a:pPr eaLnBrk="1" hangingPunct="1">
              <a:lnSpc>
                <a:spcPct val="90000"/>
              </a:lnSpc>
              <a:buFont typeface="Wingdings" pitchFamily="2" charset="2"/>
              <a:buNone/>
            </a:pPr>
            <a:r>
              <a:rPr lang="fr-CA" dirty="0"/>
              <a:t>Hastings Center (1987)</a:t>
            </a:r>
          </a:p>
          <a:p>
            <a:pPr eaLnBrk="1" hangingPunct="1">
              <a:lnSpc>
                <a:spcPct val="90000"/>
              </a:lnSpc>
              <a:buFont typeface="Wingdings" pitchFamily="2" charset="2"/>
              <a:buNone/>
            </a:pPr>
            <a:endParaRPr lang="fr-CA" sz="2100" dirty="0"/>
          </a:p>
          <a:p>
            <a:pPr eaLnBrk="1" hangingPunct="1">
              <a:lnSpc>
                <a:spcPct val="90000"/>
              </a:lnSpc>
              <a:buFont typeface="Wingdings" pitchFamily="2" charset="2"/>
              <a:buNone/>
            </a:pPr>
            <a:endParaRPr lang="fr-CA" sz="1900" dirty="0"/>
          </a:p>
        </p:txBody>
      </p:sp>
      <p:sp>
        <p:nvSpPr>
          <p:cNvPr id="5" name="Espace réservé du pied de page 4"/>
          <p:cNvSpPr>
            <a:spLocks noGrp="1"/>
          </p:cNvSpPr>
          <p:nvPr>
            <p:ph type="ftr" sz="quarter" idx="11"/>
          </p:nvPr>
        </p:nvSpPr>
        <p:spPr>
          <a:xfrm>
            <a:off x="6832723" y="6520259"/>
            <a:ext cx="1483693" cy="365125"/>
          </a:xfrm>
        </p:spPr>
        <p:txBody>
          <a:bodyPr/>
          <a:lstStyle/>
          <a:p>
            <a:pPr>
              <a:defRPr/>
            </a:pPr>
            <a:r>
              <a:rPr lang="fr-CA" altLang="en-US" dirty="0"/>
              <a:t>© Saint-Arnaud,   2018</a:t>
            </a:r>
            <a:endParaRPr lang="fr-FR" dirty="0"/>
          </a:p>
          <a:p>
            <a:pPr>
              <a:defRPr/>
            </a:pPr>
            <a:r>
              <a:rPr lang="fr-CA" altLang="en-US" dirty="0"/>
              <a:t> </a:t>
            </a:r>
          </a:p>
        </p:txBody>
      </p:sp>
    </p:spTree>
    <p:extLst>
      <p:ext uri="{BB962C8B-B14F-4D97-AF65-F5344CB8AC3E}">
        <p14:creationId xmlns:p14="http://schemas.microsoft.com/office/powerpoint/2010/main" val="23414218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p:txBody>
          <a:bodyPr>
            <a:normAutofit fontScale="90000"/>
          </a:bodyPr>
          <a:lstStyle/>
          <a:p>
            <a:pPr eaLnBrk="1" hangingPunct="1"/>
            <a:r>
              <a:rPr lang="fr-CA" sz="3400" dirty="0">
                <a:cs typeface="Times New Roman" pitchFamily="18" charset="0"/>
              </a:rPr>
              <a:t>Moyens pour le bénéficiaire  apte de faire connaître ses volontés en matière de traitements de fin de vie</a:t>
            </a:r>
            <a:r>
              <a:rPr lang="fr-CA" dirty="0"/>
              <a:t> </a:t>
            </a:r>
          </a:p>
        </p:txBody>
      </p:sp>
      <p:sp>
        <p:nvSpPr>
          <p:cNvPr id="12292" name="Rectangle 3"/>
          <p:cNvSpPr>
            <a:spLocks noGrp="1" noChangeArrowheads="1"/>
          </p:cNvSpPr>
          <p:nvPr>
            <p:ph idx="1"/>
          </p:nvPr>
        </p:nvSpPr>
        <p:spPr>
          <a:xfrm>
            <a:off x="856058" y="2348880"/>
            <a:ext cx="7830741" cy="3782044"/>
          </a:xfrm>
        </p:spPr>
        <p:txBody>
          <a:bodyPr>
            <a:normAutofit/>
          </a:bodyPr>
          <a:lstStyle/>
          <a:p>
            <a:pPr eaLnBrk="1" hangingPunct="1">
              <a:lnSpc>
                <a:spcPct val="90000"/>
              </a:lnSpc>
            </a:pPr>
            <a:r>
              <a:rPr lang="fr-CA" sz="2600" dirty="0">
                <a:cs typeface="Times New Roman" pitchFamily="18" charset="0"/>
              </a:rPr>
              <a:t> </a:t>
            </a:r>
            <a:r>
              <a:rPr lang="fr-CA" sz="2800" dirty="0">
                <a:cs typeface="Times New Roman" pitchFamily="18" charset="0"/>
              </a:rPr>
              <a:t>Communication orale</a:t>
            </a:r>
          </a:p>
          <a:p>
            <a:pPr marL="360363" indent="-360363" eaLnBrk="1" hangingPunct="1">
              <a:lnSpc>
                <a:spcPct val="90000"/>
              </a:lnSpc>
            </a:pPr>
            <a:r>
              <a:rPr lang="fr-CA" sz="2800" dirty="0">
                <a:cs typeface="Times New Roman" pitchFamily="18" charset="0"/>
              </a:rPr>
              <a:t>Avec le médecin traitant ou un membre de     l ’équipe de soins</a:t>
            </a:r>
          </a:p>
          <a:p>
            <a:pPr marL="360363" indent="-360363" eaLnBrk="1" hangingPunct="1">
              <a:lnSpc>
                <a:spcPct val="90000"/>
              </a:lnSpc>
            </a:pPr>
            <a:r>
              <a:rPr lang="fr-CA" sz="2800" dirty="0">
                <a:cs typeface="Times New Roman" pitchFamily="18" charset="0"/>
              </a:rPr>
              <a:t>Avec un membre de la famille, un proche, la personne de confiance</a:t>
            </a:r>
          </a:p>
          <a:p>
            <a:pPr eaLnBrk="1" hangingPunct="1">
              <a:lnSpc>
                <a:spcPct val="90000"/>
              </a:lnSpc>
            </a:pPr>
            <a:r>
              <a:rPr lang="fr-CA" sz="2800" dirty="0">
                <a:cs typeface="Times New Roman" pitchFamily="18" charset="0"/>
              </a:rPr>
              <a:t> Communication écrite</a:t>
            </a:r>
          </a:p>
          <a:p>
            <a:pPr eaLnBrk="1" hangingPunct="1">
              <a:lnSpc>
                <a:spcPct val="90000"/>
              </a:lnSpc>
            </a:pPr>
            <a:r>
              <a:rPr lang="fr-CA" sz="2800" dirty="0">
                <a:cs typeface="Times New Roman" pitchFamily="18" charset="0"/>
              </a:rPr>
              <a:t> Directives anticipées</a:t>
            </a:r>
          </a:p>
          <a:p>
            <a:pPr eaLnBrk="1" hangingPunct="1">
              <a:lnSpc>
                <a:spcPct val="90000"/>
              </a:lnSpc>
              <a:buFont typeface="Wingdings" pitchFamily="2" charset="2"/>
              <a:buNone/>
            </a:pPr>
            <a:endParaRPr lang="fr-CA" sz="1700" dirty="0"/>
          </a:p>
        </p:txBody>
      </p:sp>
      <p:sp>
        <p:nvSpPr>
          <p:cNvPr id="5" name="Espace réservé du pied de page 4"/>
          <p:cNvSpPr>
            <a:spLocks noGrp="1"/>
          </p:cNvSpPr>
          <p:nvPr>
            <p:ph type="ftr" sz="quarter" idx="11"/>
          </p:nvPr>
        </p:nvSpPr>
        <p:spPr>
          <a:xfrm>
            <a:off x="6760715" y="6448251"/>
            <a:ext cx="1555701" cy="365125"/>
          </a:xfrm>
        </p:spPr>
        <p:txBody>
          <a:bodyPr/>
          <a:lstStyle/>
          <a:p>
            <a:pPr>
              <a:defRPr/>
            </a:pPr>
            <a:r>
              <a:rPr lang="fr-CA" altLang="en-US" dirty="0"/>
              <a:t>© Saint-Arnaud,   2018</a:t>
            </a:r>
            <a:endParaRPr lang="fr-FR" dirty="0"/>
          </a:p>
          <a:p>
            <a:pPr>
              <a:defRPr/>
            </a:pPr>
            <a:r>
              <a:rPr lang="fr-CA" altLang="en-US" dirty="0"/>
              <a:t> </a:t>
            </a:r>
          </a:p>
        </p:txBody>
      </p:sp>
    </p:spTree>
    <p:extLst>
      <p:ext uri="{BB962C8B-B14F-4D97-AF65-F5344CB8AC3E}">
        <p14:creationId xmlns:p14="http://schemas.microsoft.com/office/powerpoint/2010/main" val="13526818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5F98978-92CC-47FF-B522-DB34489C9246}"/>
              </a:ext>
            </a:extLst>
          </p:cNvPr>
          <p:cNvSpPr>
            <a:spLocks noGrp="1"/>
          </p:cNvSpPr>
          <p:nvPr>
            <p:ph type="title"/>
          </p:nvPr>
        </p:nvSpPr>
        <p:spPr/>
        <p:txBody>
          <a:bodyPr/>
          <a:lstStyle/>
          <a:p>
            <a:r>
              <a:rPr lang="fr-CA" dirty="0"/>
              <a:t>Dans la pratique</a:t>
            </a:r>
            <a:endParaRPr lang="fr-FR" dirty="0"/>
          </a:p>
        </p:txBody>
      </p:sp>
      <p:sp>
        <p:nvSpPr>
          <p:cNvPr id="3" name="Espace réservé du contenu 2">
            <a:extLst>
              <a:ext uri="{FF2B5EF4-FFF2-40B4-BE49-F238E27FC236}">
                <a16:creationId xmlns:a16="http://schemas.microsoft.com/office/drawing/2014/main" id="{4D439731-F366-404F-A3EE-36E48CCD9B1D}"/>
              </a:ext>
            </a:extLst>
          </p:cNvPr>
          <p:cNvSpPr>
            <a:spLocks noGrp="1"/>
          </p:cNvSpPr>
          <p:nvPr>
            <p:ph idx="1"/>
          </p:nvPr>
        </p:nvSpPr>
        <p:spPr/>
        <p:txBody>
          <a:bodyPr>
            <a:normAutofit/>
          </a:bodyPr>
          <a:lstStyle/>
          <a:p>
            <a:r>
              <a:rPr lang="fr-CA" sz="2800" dirty="0"/>
              <a:t>Respect de la personne morale en chacun</a:t>
            </a:r>
          </a:p>
          <a:p>
            <a:r>
              <a:rPr lang="fr-CA" sz="2800" dirty="0"/>
              <a:t>Intégration de la personne dans les décisions et la pratique des soins qui la concernent</a:t>
            </a:r>
          </a:p>
          <a:p>
            <a:r>
              <a:rPr lang="fr-CA" sz="2800" dirty="0"/>
              <a:t>Avocate du patient auprès des autres membres de l’équipe</a:t>
            </a:r>
            <a:endParaRPr lang="fr-FR" sz="2800" dirty="0"/>
          </a:p>
        </p:txBody>
      </p:sp>
      <p:sp>
        <p:nvSpPr>
          <p:cNvPr id="4" name="ZoneTexte 3">
            <a:extLst>
              <a:ext uri="{FF2B5EF4-FFF2-40B4-BE49-F238E27FC236}">
                <a16:creationId xmlns:a16="http://schemas.microsoft.com/office/drawing/2014/main" id="{EE3ED9AD-80B5-4709-8B13-24E49417253B}"/>
              </a:ext>
            </a:extLst>
          </p:cNvPr>
          <p:cNvSpPr txBox="1"/>
          <p:nvPr/>
        </p:nvSpPr>
        <p:spPr>
          <a:xfrm>
            <a:off x="6876256" y="6381328"/>
            <a:ext cx="1584177" cy="253916"/>
          </a:xfrm>
          <a:prstGeom prst="rect">
            <a:avLst/>
          </a:prstGeom>
          <a:noFill/>
        </p:spPr>
        <p:txBody>
          <a:bodyPr wrap="square" rtlCol="0">
            <a:spAutoFit/>
          </a:bodyPr>
          <a:lstStyle/>
          <a:p>
            <a:pPr>
              <a:defRPr/>
            </a:pPr>
            <a:r>
              <a:rPr lang="fr-CA" altLang="en-US" sz="1050" dirty="0"/>
              <a:t>© Saint-Arnaud,   2018</a:t>
            </a:r>
            <a:endParaRPr lang="fr-FR" sz="1050" dirty="0"/>
          </a:p>
        </p:txBody>
      </p:sp>
    </p:spTree>
    <p:extLst>
      <p:ext uri="{BB962C8B-B14F-4D97-AF65-F5344CB8AC3E}">
        <p14:creationId xmlns:p14="http://schemas.microsoft.com/office/powerpoint/2010/main" val="32735020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Grp="1" noChangeArrowheads="1"/>
          </p:cNvSpPr>
          <p:nvPr>
            <p:ph type="title"/>
          </p:nvPr>
        </p:nvSpPr>
        <p:spPr>
          <a:xfrm>
            <a:off x="1219200" y="838200"/>
            <a:ext cx="7924800" cy="1206500"/>
          </a:xfrm>
        </p:spPr>
        <p:txBody>
          <a:bodyPr>
            <a:normAutofit fontScale="90000"/>
          </a:bodyPr>
          <a:lstStyle/>
          <a:p>
            <a:pPr eaLnBrk="1" hangingPunct="1"/>
            <a:r>
              <a:rPr lang="fr-CA">
                <a:cs typeface="Arial" charset="0"/>
              </a:rPr>
              <a:t>Base philosophique pour le respect de la personne inapte</a:t>
            </a:r>
            <a:br>
              <a:rPr lang="fr-CA">
                <a:cs typeface="Arial" charset="0"/>
              </a:rPr>
            </a:br>
            <a:endParaRPr lang="fr-CA">
              <a:cs typeface="Arial" charset="0"/>
            </a:endParaRPr>
          </a:p>
        </p:txBody>
      </p:sp>
      <p:sp>
        <p:nvSpPr>
          <p:cNvPr id="18436" name="Rectangle 3"/>
          <p:cNvSpPr>
            <a:spLocks noGrp="1" noChangeArrowheads="1"/>
          </p:cNvSpPr>
          <p:nvPr>
            <p:ph idx="1"/>
          </p:nvPr>
        </p:nvSpPr>
        <p:spPr>
          <a:xfrm>
            <a:off x="1043608" y="2598738"/>
            <a:ext cx="7488832" cy="3532187"/>
          </a:xfrm>
        </p:spPr>
        <p:txBody>
          <a:bodyPr/>
          <a:lstStyle/>
          <a:p>
            <a:pPr marL="0" indent="0" eaLnBrk="1" hangingPunct="1">
              <a:buNone/>
            </a:pPr>
            <a:r>
              <a:rPr lang="fr-CA" sz="2800" dirty="0">
                <a:cs typeface="Times New Roman" pitchFamily="18" charset="0"/>
              </a:rPr>
              <a:t>« Tous les êtres humains ont une égale valeur. Nul ne saurait être traité en inférieur sous prétexte d’avoirs, de connaissances ou d’expertises supérieurs » (Locke, 1953, p. 63)</a:t>
            </a:r>
          </a:p>
          <a:p>
            <a:pPr eaLnBrk="1" hangingPunct="1"/>
            <a:endParaRPr lang="fr-CA" dirty="0">
              <a:cs typeface="Times New Roman" pitchFamily="18" charset="0"/>
            </a:endParaRPr>
          </a:p>
          <a:p>
            <a:pPr eaLnBrk="1" hangingPunct="1">
              <a:buFont typeface="Wingdings" pitchFamily="2" charset="2"/>
              <a:buNone/>
            </a:pPr>
            <a:endParaRPr lang="fr-CA" dirty="0">
              <a:cs typeface="Times New Roman" pitchFamily="18" charset="0"/>
            </a:endParaRPr>
          </a:p>
          <a:p>
            <a:pPr eaLnBrk="1" hangingPunct="1"/>
            <a:endParaRPr lang="fr-CA" dirty="0"/>
          </a:p>
        </p:txBody>
      </p:sp>
      <p:sp>
        <p:nvSpPr>
          <p:cNvPr id="5" name="Espace réservé du pied de page 4"/>
          <p:cNvSpPr>
            <a:spLocks noGrp="1"/>
          </p:cNvSpPr>
          <p:nvPr>
            <p:ph type="ftr" sz="quarter" idx="11"/>
          </p:nvPr>
        </p:nvSpPr>
        <p:spPr>
          <a:xfrm>
            <a:off x="6832723" y="6520259"/>
            <a:ext cx="1483693" cy="365125"/>
          </a:xfrm>
        </p:spPr>
        <p:txBody>
          <a:bodyPr/>
          <a:lstStyle/>
          <a:p>
            <a:pPr>
              <a:defRPr/>
            </a:pPr>
            <a:r>
              <a:rPr lang="fr-CA" altLang="en-US" dirty="0"/>
              <a:t>© Saint-Arnaud,   2018</a:t>
            </a:r>
            <a:endParaRPr lang="fr-FR" dirty="0"/>
          </a:p>
          <a:p>
            <a:pPr>
              <a:defRPr/>
            </a:pPr>
            <a:r>
              <a:rPr lang="fr-CA" altLang="en-US" dirty="0"/>
              <a:t> </a:t>
            </a:r>
          </a:p>
        </p:txBody>
      </p:sp>
    </p:spTree>
    <p:extLst>
      <p:ext uri="{BB962C8B-B14F-4D97-AF65-F5344CB8AC3E}">
        <p14:creationId xmlns:p14="http://schemas.microsoft.com/office/powerpoint/2010/main" val="28707182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2"/>
          <p:cNvSpPr>
            <a:spLocks noGrp="1" noChangeArrowheads="1"/>
          </p:cNvSpPr>
          <p:nvPr>
            <p:ph type="title"/>
          </p:nvPr>
        </p:nvSpPr>
        <p:spPr/>
        <p:txBody>
          <a:bodyPr>
            <a:normAutofit/>
          </a:bodyPr>
          <a:lstStyle/>
          <a:p>
            <a:pPr eaLnBrk="1" hangingPunct="1"/>
            <a:r>
              <a:rPr lang="fr-CA" dirty="0">
                <a:cs typeface="Times New Roman" pitchFamily="18" charset="0"/>
              </a:rPr>
              <a:t>Dans la pratique  </a:t>
            </a:r>
          </a:p>
        </p:txBody>
      </p:sp>
      <p:sp>
        <p:nvSpPr>
          <p:cNvPr id="19460" name="Rectangle 3"/>
          <p:cNvSpPr>
            <a:spLocks noGrp="1" noChangeArrowheads="1"/>
          </p:cNvSpPr>
          <p:nvPr>
            <p:ph idx="1"/>
          </p:nvPr>
        </p:nvSpPr>
        <p:spPr>
          <a:xfrm>
            <a:off x="856059" y="2378794"/>
            <a:ext cx="7172326" cy="4146550"/>
          </a:xfrm>
        </p:spPr>
        <p:txBody>
          <a:bodyPr/>
          <a:lstStyle/>
          <a:p>
            <a:pPr marL="0" indent="0" eaLnBrk="1" hangingPunct="1">
              <a:buNone/>
            </a:pPr>
            <a:r>
              <a:rPr lang="fr-CA" sz="2800" dirty="0">
                <a:cs typeface="Times New Roman" pitchFamily="18" charset="0"/>
              </a:rPr>
              <a:t>Le respect de la personne inapte implique de:</a:t>
            </a:r>
          </a:p>
          <a:p>
            <a:pPr eaLnBrk="1" hangingPunct="1"/>
            <a:r>
              <a:rPr lang="fr-CA" sz="2800" dirty="0">
                <a:cs typeface="Times New Roman" pitchFamily="18" charset="0"/>
              </a:rPr>
              <a:t>la consulter dans la mesure de ses capacités et obtenir son assentiment pour les soins </a:t>
            </a:r>
          </a:p>
          <a:p>
            <a:pPr eaLnBrk="1" hangingPunct="1"/>
            <a:r>
              <a:rPr lang="fr-CA" sz="2800" dirty="0">
                <a:cs typeface="Times New Roman" pitchFamily="18" charset="0"/>
              </a:rPr>
              <a:t>prendre des décisions qui sont dans le meilleur intérêt de la personne en cause.</a:t>
            </a:r>
          </a:p>
          <a:p>
            <a:pPr eaLnBrk="1" hangingPunct="1"/>
            <a:endParaRPr lang="fr-CA" dirty="0">
              <a:cs typeface="Times New Roman" pitchFamily="18" charset="0"/>
            </a:endParaRPr>
          </a:p>
          <a:p>
            <a:pPr eaLnBrk="1" hangingPunct="1">
              <a:buFont typeface="Wingdings" pitchFamily="2" charset="2"/>
              <a:buNone/>
            </a:pPr>
            <a:endParaRPr lang="fr-CA" dirty="0">
              <a:cs typeface="Times New Roman" pitchFamily="18" charset="0"/>
            </a:endParaRPr>
          </a:p>
          <a:p>
            <a:pPr eaLnBrk="1" hangingPunct="1">
              <a:buFont typeface="Wingdings" pitchFamily="2" charset="2"/>
              <a:buNone/>
            </a:pPr>
            <a:endParaRPr lang="fr-CA" dirty="0"/>
          </a:p>
        </p:txBody>
      </p:sp>
      <p:sp>
        <p:nvSpPr>
          <p:cNvPr id="5" name="Espace réservé du pied de page 4"/>
          <p:cNvSpPr>
            <a:spLocks noGrp="1"/>
          </p:cNvSpPr>
          <p:nvPr>
            <p:ph type="ftr" sz="quarter" idx="11"/>
          </p:nvPr>
        </p:nvSpPr>
        <p:spPr>
          <a:xfrm>
            <a:off x="6766159" y="6448251"/>
            <a:ext cx="1550257" cy="365125"/>
          </a:xfrm>
        </p:spPr>
        <p:txBody>
          <a:bodyPr/>
          <a:lstStyle/>
          <a:p>
            <a:pPr>
              <a:defRPr/>
            </a:pPr>
            <a:r>
              <a:rPr lang="fr-CA" altLang="en-US" dirty="0"/>
              <a:t>© Saint-Arnaud,   2018</a:t>
            </a:r>
            <a:endParaRPr lang="fr-FR" dirty="0"/>
          </a:p>
          <a:p>
            <a:pPr>
              <a:defRPr/>
            </a:pPr>
            <a:r>
              <a:rPr lang="fr-CA" altLang="en-US" dirty="0"/>
              <a:t>  </a:t>
            </a:r>
          </a:p>
        </p:txBody>
      </p:sp>
    </p:spTree>
    <p:extLst>
      <p:ext uri="{BB962C8B-B14F-4D97-AF65-F5344CB8AC3E}">
        <p14:creationId xmlns:p14="http://schemas.microsoft.com/office/powerpoint/2010/main" val="11014827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2"/>
          <p:cNvSpPr>
            <a:spLocks noGrp="1" noChangeArrowheads="1"/>
          </p:cNvSpPr>
          <p:nvPr>
            <p:ph type="title"/>
          </p:nvPr>
        </p:nvSpPr>
        <p:spPr>
          <a:xfrm>
            <a:off x="1246957" y="44624"/>
            <a:ext cx="7429499" cy="1478570"/>
          </a:xfrm>
        </p:spPr>
        <p:txBody>
          <a:bodyPr/>
          <a:lstStyle/>
          <a:p>
            <a:pPr eaLnBrk="1" hangingPunct="1"/>
            <a:r>
              <a:rPr lang="fr-CA" dirty="0"/>
              <a:t>Équité</a:t>
            </a:r>
          </a:p>
        </p:txBody>
      </p:sp>
      <p:sp>
        <p:nvSpPr>
          <p:cNvPr id="60419" name="Rectangle 3"/>
          <p:cNvSpPr>
            <a:spLocks noGrp="1" noChangeArrowheads="1"/>
          </p:cNvSpPr>
          <p:nvPr>
            <p:ph idx="1"/>
          </p:nvPr>
        </p:nvSpPr>
        <p:spPr>
          <a:xfrm>
            <a:off x="856060" y="1700808"/>
            <a:ext cx="7429499" cy="4090393"/>
          </a:xfrm>
        </p:spPr>
        <p:txBody>
          <a:bodyPr>
            <a:normAutofit lnSpcReduction="10000"/>
          </a:bodyPr>
          <a:lstStyle/>
          <a:p>
            <a:pPr algn="just" eaLnBrk="1" hangingPunct="1">
              <a:lnSpc>
                <a:spcPct val="90000"/>
              </a:lnSpc>
              <a:defRPr/>
            </a:pPr>
            <a:r>
              <a:rPr lang="fr-CA" sz="2600" dirty="0"/>
              <a:t>Qu’il y ait des règles d’attribution des services</a:t>
            </a:r>
          </a:p>
          <a:p>
            <a:pPr algn="just" eaLnBrk="1" hangingPunct="1">
              <a:lnSpc>
                <a:spcPct val="90000"/>
              </a:lnSpc>
              <a:defRPr/>
            </a:pPr>
            <a:r>
              <a:rPr lang="fr-CA" sz="2600" dirty="0"/>
              <a:t>Que ces règles soient les mêmes pour un même type d’affection</a:t>
            </a:r>
          </a:p>
          <a:p>
            <a:pPr algn="just" eaLnBrk="1" hangingPunct="1">
              <a:lnSpc>
                <a:spcPct val="90000"/>
              </a:lnSpc>
              <a:defRPr/>
            </a:pPr>
            <a:r>
              <a:rPr lang="en-CA" sz="2600" dirty="0" err="1"/>
              <a:t>Qu’elles</a:t>
            </a:r>
            <a:r>
              <a:rPr lang="en-CA" sz="2600" dirty="0"/>
              <a:t> ne </a:t>
            </a:r>
            <a:r>
              <a:rPr lang="en-CA" sz="2600" dirty="0" err="1"/>
              <a:t>soient</a:t>
            </a:r>
            <a:r>
              <a:rPr lang="en-CA" sz="2600" dirty="0"/>
              <a:t> pas </a:t>
            </a:r>
            <a:r>
              <a:rPr lang="en-CA" sz="2600" dirty="0" err="1"/>
              <a:t>discriminatoires</a:t>
            </a:r>
            <a:endParaRPr lang="fr-CA" sz="2600" dirty="0"/>
          </a:p>
          <a:p>
            <a:pPr algn="just" eaLnBrk="1" hangingPunct="1">
              <a:lnSpc>
                <a:spcPct val="90000"/>
              </a:lnSpc>
              <a:buFont typeface="Wingdings" pitchFamily="2" charset="2"/>
              <a:buNone/>
              <a:defRPr/>
            </a:pPr>
            <a:r>
              <a:rPr lang="fr-CA" sz="2600" dirty="0"/>
              <a:t>	Que ces règles soient basées sur une réponse adéquate aux besoins. </a:t>
            </a:r>
          </a:p>
          <a:p>
            <a:pPr algn="just">
              <a:lnSpc>
                <a:spcPct val="90000"/>
              </a:lnSpc>
              <a:defRPr/>
            </a:pPr>
            <a:r>
              <a:rPr lang="fr-CA" sz="2600" dirty="0"/>
              <a:t>Que ceux dont le besoin est plus grand (déterminé par le risque de décès ou séquelles graves) soient traités en priorité.</a:t>
            </a:r>
          </a:p>
          <a:p>
            <a:pPr algn="just" eaLnBrk="1" hangingPunct="1">
              <a:lnSpc>
                <a:spcPct val="90000"/>
              </a:lnSpc>
              <a:buFont typeface="Wingdings" pitchFamily="2" charset="2"/>
              <a:buNone/>
              <a:defRPr/>
            </a:pPr>
            <a:r>
              <a:rPr lang="fr-CA" sz="2600" dirty="0"/>
              <a:t>	Triage plutôt que liste d’attente</a:t>
            </a:r>
          </a:p>
          <a:p>
            <a:pPr eaLnBrk="1" hangingPunct="1">
              <a:lnSpc>
                <a:spcPct val="90000"/>
              </a:lnSpc>
              <a:buFont typeface="Wingdings" pitchFamily="2" charset="2"/>
              <a:buNone/>
              <a:defRPr/>
            </a:pPr>
            <a:endParaRPr lang="fr-CA" sz="1700" dirty="0"/>
          </a:p>
        </p:txBody>
      </p:sp>
      <p:sp>
        <p:nvSpPr>
          <p:cNvPr id="5" name="Espace réservé du pied de page 4"/>
          <p:cNvSpPr>
            <a:spLocks noGrp="1"/>
          </p:cNvSpPr>
          <p:nvPr>
            <p:ph type="ftr" sz="quarter" idx="11"/>
          </p:nvPr>
        </p:nvSpPr>
        <p:spPr>
          <a:xfrm>
            <a:off x="6732240" y="6520259"/>
            <a:ext cx="1656185" cy="365125"/>
          </a:xfrm>
        </p:spPr>
        <p:txBody>
          <a:bodyPr/>
          <a:lstStyle/>
          <a:p>
            <a:pPr>
              <a:defRPr/>
            </a:pPr>
            <a:r>
              <a:rPr lang="fr-CA" altLang="en-US" dirty="0"/>
              <a:t>© Saint-Arnaud,   2018</a:t>
            </a:r>
            <a:endParaRPr lang="fr-FR" dirty="0"/>
          </a:p>
          <a:p>
            <a:pPr>
              <a:defRPr/>
            </a:pPr>
            <a:r>
              <a:rPr lang="fr-CA" altLang="en-US" dirty="0"/>
              <a:t>  </a:t>
            </a:r>
          </a:p>
        </p:txBody>
      </p:sp>
    </p:spTree>
    <p:extLst>
      <p:ext uri="{BB962C8B-B14F-4D97-AF65-F5344CB8AC3E}">
        <p14:creationId xmlns:p14="http://schemas.microsoft.com/office/powerpoint/2010/main" val="394170513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Circuit</Template>
  <TotalTime>4202</TotalTime>
  <Words>3603</Words>
  <Application>Microsoft Office PowerPoint</Application>
  <PresentationFormat>Affichage à l'écran (4:3)</PresentationFormat>
  <Paragraphs>256</Paragraphs>
  <Slides>32</Slides>
  <Notes>12</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32</vt:i4>
      </vt:variant>
    </vt:vector>
  </HeadingPairs>
  <TitlesOfParts>
    <vt:vector size="40" baseType="lpstr">
      <vt:lpstr>Arial</vt:lpstr>
      <vt:lpstr>Calibri</vt:lpstr>
      <vt:lpstr>CG Times</vt:lpstr>
      <vt:lpstr>Times New Roman</vt:lpstr>
      <vt:lpstr>Tw Cen MT</vt:lpstr>
      <vt:lpstr>Tw Cen MT (Corps)</vt:lpstr>
      <vt:lpstr>Wingdings</vt:lpstr>
      <vt:lpstr>Circuit</vt:lpstr>
      <vt:lpstr>Méthode de dÉlibÉration, analyse et rÉsolution des problèmEs éthiques en sciences infirmières (DARPÉSI) Partie 2</vt:lpstr>
      <vt:lpstr> Respect de l ’autonomie  </vt:lpstr>
      <vt:lpstr>Respecter l ’autonomie de la personne en matière de soin </vt:lpstr>
      <vt:lpstr>D ’un point de vue éthique, une personne est apte </vt:lpstr>
      <vt:lpstr>Moyens pour le bénéficiaire  apte de faire connaître ses volontés en matière de traitements de fin de vie </vt:lpstr>
      <vt:lpstr>Dans la pratique</vt:lpstr>
      <vt:lpstr>Base philosophique pour le respect de la personne inapte </vt:lpstr>
      <vt:lpstr>Dans la pratique  </vt:lpstr>
      <vt:lpstr>Équité</vt:lpstr>
      <vt:lpstr>Dans la pratique</vt:lpstr>
      <vt:lpstr>Dans la pratique</vt:lpstr>
      <vt:lpstr>Spécification et équilibration des principes</vt:lpstr>
      <vt:lpstr> Conflits possibles</vt:lpstr>
      <vt:lpstr>2.3-Repères procéduraux et éthique de la discussion</vt:lpstr>
      <vt:lpstr>      Conditions de validité        d’un consensus</vt:lpstr>
      <vt:lpstr>3-Méthode de délibération, analyse et résolution de problèmes éthiques</vt:lpstr>
      <vt:lpstr>Présentation PowerPoint</vt:lpstr>
      <vt:lpstr>1- Décrire la situation problématique en cause</vt:lpstr>
      <vt:lpstr>2- Identifier les faits qui sont pertinents en rapport avec la situation problématique</vt:lpstr>
      <vt:lpstr>3- Identifier les personnes impliquées, leur rôle et leurs buts au regard des interventions en cause  </vt:lpstr>
      <vt:lpstr>4- Identifier les différentes options de soins et d’interventions possibles</vt:lpstr>
      <vt:lpstr>5- Identifier les normes et contraintes légales, sociales, déontologiques,  institutionnelles et gouvernementales</vt:lpstr>
      <vt:lpstr>6- identifier les repères éthiques: lignes directrices, études de cas, principes éthiques qui peuvent être des outils pour solutionner le problème</vt:lpstr>
      <vt:lpstr>7- Procéder à l'analyse en établissant des liens entre les faits pertinents et les repères  éthiques appropriés</vt:lpstr>
      <vt:lpstr>8- Présenter et discuter les options proposées</vt:lpstr>
      <vt:lpstr> 9- Choisir une option qui fait  consensus et l’appliquer </vt:lpstr>
      <vt:lpstr>10- évaluation de l'intervention  et rédaction d'un rapport </vt:lpstr>
      <vt:lpstr>Conclusion</vt:lpstr>
      <vt:lpstr>Références</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BIE 6008: Éthique clinique Casuistique et approche par principes</dc:title>
  <dc:creator>NOM</dc:creator>
  <cp:lastModifiedBy>Marsan Charles</cp:lastModifiedBy>
  <cp:revision>120</cp:revision>
  <dcterms:created xsi:type="dcterms:W3CDTF">2012-09-19T01:42:56Z</dcterms:created>
  <dcterms:modified xsi:type="dcterms:W3CDTF">2021-01-09T14:11:41Z</dcterms:modified>
</cp:coreProperties>
</file>