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4"/>
  </p:notesMasterIdLst>
  <p:sldIdLst>
    <p:sldId id="256" r:id="rId2"/>
    <p:sldId id="297" r:id="rId3"/>
    <p:sldId id="382" r:id="rId4"/>
    <p:sldId id="298" r:id="rId5"/>
    <p:sldId id="299" r:id="rId6"/>
    <p:sldId id="300" r:id="rId7"/>
    <p:sldId id="301" r:id="rId8"/>
    <p:sldId id="304" r:id="rId9"/>
    <p:sldId id="307" r:id="rId10"/>
    <p:sldId id="308" r:id="rId11"/>
    <p:sldId id="418" r:id="rId12"/>
    <p:sldId id="419" r:id="rId13"/>
    <p:sldId id="420" r:id="rId14"/>
    <p:sldId id="421" r:id="rId15"/>
    <p:sldId id="423" r:id="rId16"/>
    <p:sldId id="316" r:id="rId17"/>
    <p:sldId id="315" r:id="rId18"/>
    <p:sldId id="257" r:id="rId19"/>
    <p:sldId id="258" r:id="rId20"/>
    <p:sldId id="259" r:id="rId21"/>
    <p:sldId id="260" r:id="rId22"/>
    <p:sldId id="317" r:id="rId23"/>
    <p:sldId id="262" r:id="rId24"/>
    <p:sldId id="263" r:id="rId25"/>
    <p:sldId id="428" r:id="rId26"/>
    <p:sldId id="378" r:id="rId27"/>
    <p:sldId id="379" r:id="rId28"/>
    <p:sldId id="380" r:id="rId29"/>
    <p:sldId id="279" r:id="rId30"/>
    <p:sldId id="280" r:id="rId31"/>
    <p:sldId id="281" r:id="rId32"/>
    <p:sldId id="406"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8" y="51"/>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829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B2997-162B-49C0-8F14-B2E842FE96F9}" type="datetimeFigureOut">
              <a:rPr lang="fr-CA" smtClean="0"/>
              <a:t>2021-01-09</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FEA4F3-C9FE-4902-84B2-4BFE98239C80}" type="slidenum">
              <a:rPr lang="fr-CA" smtClean="0"/>
              <a:t>‹N°›</a:t>
            </a:fld>
            <a:endParaRPr lang="fr-CA"/>
          </a:p>
        </p:txBody>
      </p:sp>
    </p:spTree>
    <p:extLst>
      <p:ext uri="{BB962C8B-B14F-4D97-AF65-F5344CB8AC3E}">
        <p14:creationId xmlns:p14="http://schemas.microsoft.com/office/powerpoint/2010/main" val="4005357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Les trois section du point 2 correspondent à trois approches épistémologiques différentes: La description des faits correspond à tout ce qui est empirique et du domaines des faits; l’approche déontologique concerne les devoirs et obligations morales qui ne peuvent être tirés des faits et qui sont liés aux obligations professionnelles et sociales liées au bien commun; enfin les repères procéduraux ont trait à des conditions à </a:t>
            </a:r>
            <a:r>
              <a:rPr lang="fr-CA" dirty="0" err="1"/>
              <a:t>repecter</a:t>
            </a:r>
            <a:r>
              <a:rPr lang="fr-CA" dirty="0"/>
              <a:t> pour qu’un consensus soit valide. </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2</a:t>
            </a:fld>
            <a:endParaRPr lang="fr-CA"/>
          </a:p>
        </p:txBody>
      </p:sp>
    </p:spTree>
    <p:extLst>
      <p:ext uri="{BB962C8B-B14F-4D97-AF65-F5344CB8AC3E}">
        <p14:creationId xmlns:p14="http://schemas.microsoft.com/office/powerpoint/2010/main" val="2588671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Directives médicales anticipées, testament biologique,         mandat?</a:t>
            </a:r>
          </a:p>
          <a:p>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19</a:t>
            </a:fld>
            <a:endParaRPr lang="fr-CA"/>
          </a:p>
        </p:txBody>
      </p:sp>
    </p:spTree>
    <p:extLst>
      <p:ext uri="{BB962C8B-B14F-4D97-AF65-F5344CB8AC3E}">
        <p14:creationId xmlns:p14="http://schemas.microsoft.com/office/powerpoint/2010/main" val="42715848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Ces obligations morales ne sont pas absolues au sens où elles doivent être respectées mais si elles entrent en conflit, il est possible qu’on doive faire des choix et privilégier l’un ou l’autre des principes</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23</a:t>
            </a:fld>
            <a:endParaRPr lang="fr-CA"/>
          </a:p>
        </p:txBody>
      </p:sp>
    </p:spTree>
    <p:extLst>
      <p:ext uri="{BB962C8B-B14F-4D97-AF65-F5344CB8AC3E}">
        <p14:creationId xmlns:p14="http://schemas.microsoft.com/office/powerpoint/2010/main" val="32988183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Ils proviennent de valeurs proposées dans les standards  des professions de la santé d tout temps pour certains principes comme la bienfaisance et la non-malfaisance, ils peuvent faire consensus, des théories éthiques pertinentes aux soins les ont mis en évidence: l’autonomie et le respect de l’être humain chez Kant, le </a:t>
            </a:r>
            <a:r>
              <a:rPr lang="fr-CA" dirty="0" err="1"/>
              <a:t>caring</a:t>
            </a:r>
            <a:r>
              <a:rPr lang="fr-CA" dirty="0"/>
              <a:t> et la justice de même que la </a:t>
            </a:r>
            <a:r>
              <a:rPr lang="fr-CA" dirty="0" err="1"/>
              <a:t>binfaisance</a:t>
            </a:r>
            <a:r>
              <a:rPr lang="fr-CA" dirty="0"/>
              <a:t> dans l’importance d’une réponse adéquate aux besoins des bénéficiaires.</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24</a:t>
            </a:fld>
            <a:endParaRPr lang="fr-CA"/>
          </a:p>
        </p:txBody>
      </p:sp>
    </p:spTree>
    <p:extLst>
      <p:ext uri="{BB962C8B-B14F-4D97-AF65-F5344CB8AC3E}">
        <p14:creationId xmlns:p14="http://schemas.microsoft.com/office/powerpoint/2010/main" val="28121457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Importance de la relation de confiance et du partenariat.</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25</a:t>
            </a:fld>
            <a:endParaRPr lang="fr-CA"/>
          </a:p>
        </p:txBody>
      </p:sp>
    </p:spTree>
    <p:extLst>
      <p:ext uri="{BB962C8B-B14F-4D97-AF65-F5344CB8AC3E}">
        <p14:creationId xmlns:p14="http://schemas.microsoft.com/office/powerpoint/2010/main" val="30040199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Espace réservé de l'image des diapositives 1"/>
          <p:cNvSpPr>
            <a:spLocks noGrp="1" noRot="1" noChangeAspect="1" noTextEdit="1"/>
          </p:cNvSpPr>
          <p:nvPr>
            <p:ph type="sldImg"/>
          </p:nvPr>
        </p:nvSpPr>
        <p:spPr>
          <a:ln/>
        </p:spPr>
      </p:sp>
      <p:sp>
        <p:nvSpPr>
          <p:cNvPr id="45059" name="Espace réservé des commentaires 2"/>
          <p:cNvSpPr>
            <a:spLocks noGrp="1"/>
          </p:cNvSpPr>
          <p:nvPr>
            <p:ph type="body" idx="1"/>
          </p:nvPr>
        </p:nvSpPr>
        <p:spPr>
          <a:noFill/>
        </p:spPr>
        <p:txBody>
          <a:bodyPr/>
          <a:lstStyle/>
          <a:p>
            <a:pPr eaLnBrk="1" hangingPunct="1"/>
            <a:r>
              <a:rPr lang="en-CA"/>
              <a:t>Tion Réciprocité</a:t>
            </a:r>
            <a:endParaRPr lang="fr-CA"/>
          </a:p>
        </p:txBody>
      </p:sp>
      <p:sp>
        <p:nvSpPr>
          <p:cNvPr id="45060" name="Espace réservé du numéro de diapositive 3"/>
          <p:cNvSpPr>
            <a:spLocks noGrp="1"/>
          </p:cNvSpPr>
          <p:nvPr>
            <p:ph type="sldNum" sz="quarter" idx="5"/>
          </p:nvPr>
        </p:nvSpPr>
        <p:spPr>
          <a:noFill/>
        </p:spPr>
        <p:txBody>
          <a:bodyPr/>
          <a:lstStyle>
            <a:lvl1pPr eaLnBrk="0" hangingPunct="0">
              <a:defRPr>
                <a:solidFill>
                  <a:schemeClr val="tx1"/>
                </a:solidFill>
                <a:latin typeface="Arial" charset="0"/>
              </a:defRPr>
            </a:lvl1pPr>
            <a:lvl2pPr marL="734852" indent="-282635" eaLnBrk="0" hangingPunct="0">
              <a:defRPr>
                <a:solidFill>
                  <a:schemeClr val="tx1"/>
                </a:solidFill>
                <a:latin typeface="Arial" charset="0"/>
              </a:defRPr>
            </a:lvl2pPr>
            <a:lvl3pPr marL="1130541" indent="-226108" eaLnBrk="0" hangingPunct="0">
              <a:defRPr>
                <a:solidFill>
                  <a:schemeClr val="tx1"/>
                </a:solidFill>
                <a:latin typeface="Arial" charset="0"/>
              </a:defRPr>
            </a:lvl3pPr>
            <a:lvl4pPr marL="1582758" indent="-226108" eaLnBrk="0" hangingPunct="0">
              <a:defRPr>
                <a:solidFill>
                  <a:schemeClr val="tx1"/>
                </a:solidFill>
                <a:latin typeface="Arial" charset="0"/>
              </a:defRPr>
            </a:lvl4pPr>
            <a:lvl5pPr marL="2034974" indent="-226108" eaLnBrk="0" hangingPunct="0">
              <a:defRPr>
                <a:solidFill>
                  <a:schemeClr val="tx1"/>
                </a:solidFill>
                <a:latin typeface="Arial" charset="0"/>
              </a:defRPr>
            </a:lvl5pPr>
            <a:lvl6pPr marL="2487191" indent="-226108" eaLnBrk="0" fontAlgn="base" hangingPunct="0">
              <a:spcBef>
                <a:spcPct val="0"/>
              </a:spcBef>
              <a:spcAft>
                <a:spcPct val="0"/>
              </a:spcAft>
              <a:defRPr>
                <a:solidFill>
                  <a:schemeClr val="tx1"/>
                </a:solidFill>
                <a:latin typeface="Arial" charset="0"/>
              </a:defRPr>
            </a:lvl6pPr>
            <a:lvl7pPr marL="2939407" indent="-226108" eaLnBrk="0" fontAlgn="base" hangingPunct="0">
              <a:spcBef>
                <a:spcPct val="0"/>
              </a:spcBef>
              <a:spcAft>
                <a:spcPct val="0"/>
              </a:spcAft>
              <a:defRPr>
                <a:solidFill>
                  <a:schemeClr val="tx1"/>
                </a:solidFill>
                <a:latin typeface="Arial" charset="0"/>
              </a:defRPr>
            </a:lvl7pPr>
            <a:lvl8pPr marL="3391624" indent="-226108" eaLnBrk="0" fontAlgn="base" hangingPunct="0">
              <a:spcBef>
                <a:spcPct val="0"/>
              </a:spcBef>
              <a:spcAft>
                <a:spcPct val="0"/>
              </a:spcAft>
              <a:defRPr>
                <a:solidFill>
                  <a:schemeClr val="tx1"/>
                </a:solidFill>
                <a:latin typeface="Arial" charset="0"/>
              </a:defRPr>
            </a:lvl8pPr>
            <a:lvl9pPr marL="3843840" indent="-226108" eaLnBrk="0" fontAlgn="base" hangingPunct="0">
              <a:spcBef>
                <a:spcPct val="0"/>
              </a:spcBef>
              <a:spcAft>
                <a:spcPct val="0"/>
              </a:spcAft>
              <a:defRPr>
                <a:solidFill>
                  <a:schemeClr val="tx1"/>
                </a:solidFill>
                <a:latin typeface="Arial" charset="0"/>
              </a:defRPr>
            </a:lvl9pPr>
          </a:lstStyle>
          <a:p>
            <a:pPr eaLnBrk="1" hangingPunct="1"/>
            <a:fld id="{F087E7E0-5DB4-4DC1-95D7-9FE4B94AE18C}" type="slidenum">
              <a:rPr lang="fr-CA"/>
              <a:pPr eaLnBrk="1" hangingPunct="1"/>
              <a:t>27</a:t>
            </a:fld>
            <a:endParaRPr lang="fr-CA"/>
          </a:p>
        </p:txBody>
      </p:sp>
    </p:spTree>
    <p:extLst>
      <p:ext uri="{BB962C8B-B14F-4D97-AF65-F5344CB8AC3E}">
        <p14:creationId xmlns:p14="http://schemas.microsoft.com/office/powerpoint/2010/main" val="32920385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Ce qui signifie ne pas se réfugier dans la technique, même un sourire modifie la relation humaine de manière positive. Autonomie chez Kant</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28</a:t>
            </a:fld>
            <a:endParaRPr lang="fr-CA"/>
          </a:p>
        </p:txBody>
      </p:sp>
    </p:spTree>
    <p:extLst>
      <p:ext uri="{BB962C8B-B14F-4D97-AF65-F5344CB8AC3E}">
        <p14:creationId xmlns:p14="http://schemas.microsoft.com/office/powerpoint/2010/main" val="19688347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Évaluation prospective. Les conséquences néfastes ne sont pas toutes connues à l’avance</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29</a:t>
            </a:fld>
            <a:endParaRPr lang="fr-CA"/>
          </a:p>
        </p:txBody>
      </p:sp>
    </p:spTree>
    <p:extLst>
      <p:ext uri="{BB962C8B-B14F-4D97-AF65-F5344CB8AC3E}">
        <p14:creationId xmlns:p14="http://schemas.microsoft.com/office/powerpoint/2010/main" val="329031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None/>
            </a:pPr>
            <a:r>
              <a:rPr lang="fr-CA" dirty="0"/>
              <a:t> « Entrer dans une pratique, c’est accepter de se soumettre à ses standards. C’est soumettre son attitude, ses choix, ses préférences et ses goûts aux standards qui définissent actuellement et partialement la pratique » </a:t>
            </a:r>
          </a:p>
          <a:p>
            <a:pPr marL="0" indent="0">
              <a:buNone/>
            </a:pPr>
            <a:r>
              <a:rPr lang="fr-CA" dirty="0" err="1"/>
              <a:t>MacIntyre</a:t>
            </a:r>
            <a:r>
              <a:rPr lang="fr-CA" dirty="0"/>
              <a:t>, 1984, p. 190</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3</a:t>
            </a:fld>
            <a:endParaRPr lang="fr-CA"/>
          </a:p>
        </p:txBody>
      </p:sp>
    </p:spTree>
    <p:extLst>
      <p:ext uri="{BB962C8B-B14F-4D97-AF65-F5344CB8AC3E}">
        <p14:creationId xmlns:p14="http://schemas.microsoft.com/office/powerpoint/2010/main" val="3706781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a:extLst>
              <a:ext uri="{FF2B5EF4-FFF2-40B4-BE49-F238E27FC236}">
                <a16:creationId xmlns:a16="http://schemas.microsoft.com/office/drawing/2014/main" id="{239F5716-11C3-49AF-BDF5-24997B74E88B}"/>
              </a:ext>
            </a:extLst>
          </p:cNvPr>
          <p:cNvSpPr>
            <a:spLocks noGrp="1" noRot="1" noChangeAspect="1" noTextEdit="1"/>
          </p:cNvSpPr>
          <p:nvPr>
            <p:ph type="sldImg"/>
          </p:nvPr>
        </p:nvSpPr>
        <p:spPr>
          <a:ln/>
        </p:spPr>
      </p:sp>
      <p:sp>
        <p:nvSpPr>
          <p:cNvPr id="17411" name="Espace réservé des notes 2">
            <a:extLst>
              <a:ext uri="{FF2B5EF4-FFF2-40B4-BE49-F238E27FC236}">
                <a16:creationId xmlns:a16="http://schemas.microsoft.com/office/drawing/2014/main" id="{BBB31D47-81EE-46AE-B058-DFD42E6A8837}"/>
              </a:ext>
            </a:extLst>
          </p:cNvPr>
          <p:cNvSpPr>
            <a:spLocks noGrp="1"/>
          </p:cNvSpPr>
          <p:nvPr>
            <p:ph type="body" idx="1"/>
          </p:nvPr>
        </p:nvSpPr>
        <p:spPr>
          <a:noFill/>
        </p:spPr>
        <p:txBody>
          <a:bodyPr/>
          <a:lstStyle/>
          <a:p>
            <a:r>
              <a:rPr lang="fr-CA" altLang="fr-FR">
                <a:latin typeface="Arial" panose="020B0604020202020204" pitchFamily="34" charset="0"/>
              </a:rPr>
              <a:t>Pas éthiquement neutre parce que les buts des soins doivent viser à court, moyen ou long terme, à favoriser le bien-être de l’individu, du groupe ou de la population selon le domaine de pratique.</a:t>
            </a:r>
            <a:endParaRPr lang="fr-FR" altLang="fr-FR">
              <a:latin typeface="Arial" panose="020B0604020202020204" pitchFamily="34" charset="0"/>
            </a:endParaRPr>
          </a:p>
        </p:txBody>
      </p:sp>
      <p:sp>
        <p:nvSpPr>
          <p:cNvPr id="17412" name="Espace réservé du numéro de diapositive 3">
            <a:extLst>
              <a:ext uri="{FF2B5EF4-FFF2-40B4-BE49-F238E27FC236}">
                <a16:creationId xmlns:a16="http://schemas.microsoft.com/office/drawing/2014/main" id="{0C48D407-565C-44E7-93D3-94030B7B8D48}"/>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41C843B-A036-4322-8D50-C59BB485BC7E}" type="slidenum">
              <a:rPr lang="fr-CA" altLang="fr-FR" smtClean="0"/>
              <a:pPr/>
              <a:t>5</a:t>
            </a:fld>
            <a:endParaRPr lang="fr-CA" altLang="fr-FR"/>
          </a:p>
        </p:txBody>
      </p:sp>
    </p:spTree>
    <p:extLst>
      <p:ext uri="{BB962C8B-B14F-4D97-AF65-F5344CB8AC3E}">
        <p14:creationId xmlns:p14="http://schemas.microsoft.com/office/powerpoint/2010/main" val="2217453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a:extLst>
              <a:ext uri="{FF2B5EF4-FFF2-40B4-BE49-F238E27FC236}">
                <a16:creationId xmlns:a16="http://schemas.microsoft.com/office/drawing/2014/main" id="{D98253BD-D2D1-4C27-9968-8278788DE837}"/>
              </a:ext>
            </a:extLst>
          </p:cNvPr>
          <p:cNvSpPr>
            <a:spLocks noGrp="1" noRot="1" noChangeAspect="1" noTextEdit="1"/>
          </p:cNvSpPr>
          <p:nvPr>
            <p:ph type="sldImg"/>
          </p:nvPr>
        </p:nvSpPr>
        <p:spPr>
          <a:ln/>
        </p:spPr>
      </p:sp>
      <p:sp>
        <p:nvSpPr>
          <p:cNvPr id="25603" name="Espace réservé des notes 2">
            <a:extLst>
              <a:ext uri="{FF2B5EF4-FFF2-40B4-BE49-F238E27FC236}">
                <a16:creationId xmlns:a16="http://schemas.microsoft.com/office/drawing/2014/main" id="{920F4E53-7676-4B7A-9DE1-D660FB92772F}"/>
              </a:ext>
            </a:extLst>
          </p:cNvPr>
          <p:cNvSpPr>
            <a:spLocks noGrp="1"/>
          </p:cNvSpPr>
          <p:nvPr>
            <p:ph type="body" idx="1"/>
          </p:nvPr>
        </p:nvSpPr>
        <p:spPr>
          <a:noFill/>
        </p:spPr>
        <p:txBody>
          <a:bodyPr/>
          <a:lstStyle/>
          <a:p>
            <a:r>
              <a:rPr lang="fr-CA" altLang="fr-FR">
                <a:latin typeface="Arial" panose="020B0604020202020204" pitchFamily="34" charset="0"/>
              </a:rPr>
              <a:t>Une infirmière qui applique aveuglément un protocole sans interpréter les réponses du client risque de donner des soins inadaptés. Injection à une personne non souffrante parce que c’est le protocole</a:t>
            </a:r>
            <a:endParaRPr lang="fr-FR" altLang="fr-FR">
              <a:latin typeface="Arial" panose="020B0604020202020204" pitchFamily="34" charset="0"/>
            </a:endParaRPr>
          </a:p>
        </p:txBody>
      </p:sp>
      <p:sp>
        <p:nvSpPr>
          <p:cNvPr id="25604" name="Espace réservé du numéro de diapositive 3">
            <a:extLst>
              <a:ext uri="{FF2B5EF4-FFF2-40B4-BE49-F238E27FC236}">
                <a16:creationId xmlns:a16="http://schemas.microsoft.com/office/drawing/2014/main" id="{33F122D9-2234-4C11-9529-9D76035FFABF}"/>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E1DE1ED-B97E-4A96-A662-C9EAF65D22B1}" type="slidenum">
              <a:rPr lang="fr-CA" altLang="fr-FR" smtClean="0"/>
              <a:pPr/>
              <a:t>7</a:t>
            </a:fld>
            <a:endParaRPr lang="fr-CA" altLang="fr-FR"/>
          </a:p>
        </p:txBody>
      </p:sp>
    </p:spTree>
    <p:extLst>
      <p:ext uri="{BB962C8B-B14F-4D97-AF65-F5344CB8AC3E}">
        <p14:creationId xmlns:p14="http://schemas.microsoft.com/office/powerpoint/2010/main" val="3999988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altLang="fr-FR" sz="1200" dirty="0"/>
              <a:t>générées par:</a:t>
            </a:r>
          </a:p>
          <a:p>
            <a:pPr>
              <a:buNone/>
            </a:pPr>
            <a:r>
              <a:rPr lang="fr-CA" altLang="fr-FR" sz="1200" dirty="0"/>
              <a:t>	a) des normes légales, professionnelles, institutionnelles et un idéal personnel</a:t>
            </a:r>
          </a:p>
          <a:p>
            <a:pPr>
              <a:buNone/>
            </a:pPr>
            <a:r>
              <a:rPr lang="fr-CA" altLang="fr-FR" sz="1200" dirty="0"/>
              <a:t>	b) différents principes, règles ou normes éthiques</a:t>
            </a:r>
          </a:p>
          <a:p>
            <a:pPr marL="0" marR="0" lvl="0" indent="0" algn="l" defTabSz="914400" rtl="0" eaLnBrk="1" fontAlgn="auto" latinLnBrk="0" hangingPunct="1">
              <a:lnSpc>
                <a:spcPct val="100000"/>
              </a:lnSpc>
              <a:spcBef>
                <a:spcPts val="0"/>
              </a:spcBef>
              <a:spcAft>
                <a:spcPts val="0"/>
              </a:spcAft>
              <a:buClrTx/>
              <a:buSzTx/>
              <a:buFontTx/>
              <a:buNone/>
              <a:tabLst/>
              <a:defRPr/>
            </a:pPr>
            <a:r>
              <a:rPr lang="fr-CA" altLang="fr-FR" sz="1200" dirty="0"/>
              <a:t>être incapable de donner un soin approprié qui répond aux besoins globaux de la personne soignée à cause de conditions de travail rendues difficiles par la limite des ressources</a:t>
            </a:r>
          </a:p>
          <a:p>
            <a:pPr marL="0" marR="0" lvl="0" indent="0" algn="l" defTabSz="914400" rtl="0" eaLnBrk="1" fontAlgn="auto" latinLnBrk="0" hangingPunct="1">
              <a:lnSpc>
                <a:spcPct val="100000"/>
              </a:lnSpc>
              <a:spcBef>
                <a:spcPts val="0"/>
              </a:spcBef>
              <a:spcAft>
                <a:spcPts val="0"/>
              </a:spcAft>
              <a:buClrTx/>
              <a:buSzTx/>
              <a:buFontTx/>
              <a:buNone/>
              <a:tabLst/>
              <a:defRPr/>
            </a:pPr>
            <a:r>
              <a:rPr lang="fr-CA" altLang="fr-FR" sz="1200" dirty="0"/>
              <a:t>Quand un soignant doit participer à une telle intervention ou qu’il ne peut appliquer l’intervention qu’il juge appropriée selon les valeurs et les buts professionnels, se manifestent des sentiments de colère, de frustration, de détresse morale (</a:t>
            </a:r>
            <a:r>
              <a:rPr lang="fr-CA" altLang="fr-FR" sz="1200" dirty="0" err="1">
                <a:cs typeface="Times New Roman" panose="02020603050405020304" pitchFamily="18" charset="0"/>
              </a:rPr>
              <a:t>Storch</a:t>
            </a:r>
            <a:r>
              <a:rPr lang="fr-CA" altLang="fr-FR" sz="1200" dirty="0">
                <a:cs typeface="Times New Roman" panose="02020603050405020304" pitchFamily="18" charset="0"/>
              </a:rPr>
              <a:t>, et al, 2004;  Rodney, 1988).</a:t>
            </a:r>
            <a:r>
              <a:rPr lang="fr-CA" altLang="fr-FR" sz="1200" dirty="0"/>
              <a:t> </a:t>
            </a:r>
          </a:p>
          <a:p>
            <a:r>
              <a:rPr lang="fr-CA" dirty="0"/>
              <a:t>Alors les buts et la finalité dernière sont oubliés au profit de la technique, de la procédure,  c’est une façon de se protéger d’un environnement qui offre des conditions de travail difficiles</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8</a:t>
            </a:fld>
            <a:endParaRPr lang="fr-CA"/>
          </a:p>
        </p:txBody>
      </p:sp>
    </p:spTree>
    <p:extLst>
      <p:ext uri="{BB962C8B-B14F-4D97-AF65-F5344CB8AC3E}">
        <p14:creationId xmlns:p14="http://schemas.microsoft.com/office/powerpoint/2010/main" val="12886169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altLang="fr-FR" sz="1200" dirty="0"/>
              <a:t>Ex. Respecter le refus d’une médication anti-douleur par une personne apte, ou accepter de la donner dans l’alimentation à l’insu du patient et à la demande de la famille. </a:t>
            </a:r>
          </a:p>
          <a:p>
            <a:r>
              <a:rPr lang="fr-CA" dirty="0"/>
              <a:t>Opposition entre bienfaisance et respect de l’autonomie</a:t>
            </a:r>
          </a:p>
          <a:p>
            <a:r>
              <a:rPr lang="fr-CA" dirty="0"/>
              <a:t>Un jour un infirmier rapporte que le md traitant indique que le patient sera réanimé si la famille est présente et non-réanimé si la famille n’y est pas. En détresse respiratoire, la famille est dans le corridor…</a:t>
            </a:r>
            <a:endParaRPr lang="fr-FR" dirty="0"/>
          </a:p>
        </p:txBody>
      </p:sp>
      <p:sp>
        <p:nvSpPr>
          <p:cNvPr id="4" name="Espace réservé du numéro de diapositive 3"/>
          <p:cNvSpPr>
            <a:spLocks noGrp="1"/>
          </p:cNvSpPr>
          <p:nvPr>
            <p:ph type="sldNum" sz="quarter" idx="10"/>
          </p:nvPr>
        </p:nvSpPr>
        <p:spPr/>
        <p:txBody>
          <a:bodyPr/>
          <a:lstStyle/>
          <a:p>
            <a:fld id="{1BFEA4F3-C9FE-4902-84B2-4BFE98239C80}" type="slidenum">
              <a:rPr lang="fr-CA" smtClean="0"/>
              <a:t>9</a:t>
            </a:fld>
            <a:endParaRPr lang="fr-CA"/>
          </a:p>
        </p:txBody>
      </p:sp>
    </p:spTree>
    <p:extLst>
      <p:ext uri="{BB962C8B-B14F-4D97-AF65-F5344CB8AC3E}">
        <p14:creationId xmlns:p14="http://schemas.microsoft.com/office/powerpoint/2010/main" val="1076224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9B68137B-79E7-46FD-BE8A-5B07CE83E2CA}"/>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D03AF81-5B96-413A-9C36-09DDE55E6A6E}" type="slidenum">
              <a:rPr lang="fr-CA" altLang="fr-FR" smtClean="0"/>
              <a:pPr>
                <a:spcBef>
                  <a:spcPct val="0"/>
                </a:spcBef>
              </a:pPr>
              <a:t>11</a:t>
            </a:fld>
            <a:endParaRPr lang="fr-CA" altLang="fr-FR"/>
          </a:p>
        </p:txBody>
      </p:sp>
      <p:sp>
        <p:nvSpPr>
          <p:cNvPr id="38915" name="Rectangle 2">
            <a:extLst>
              <a:ext uri="{FF2B5EF4-FFF2-40B4-BE49-F238E27FC236}">
                <a16:creationId xmlns:a16="http://schemas.microsoft.com/office/drawing/2014/main" id="{4023DCDE-C9C0-454D-B27C-3BC746486EDA}"/>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04492F76-E69B-459C-ABD2-B2B3E90D5DDC}"/>
              </a:ext>
            </a:extLst>
          </p:cNvPr>
          <p:cNvSpPr>
            <a:spLocks noGrp="1" noChangeArrowheads="1"/>
          </p:cNvSpPr>
          <p:nvPr>
            <p:ph type="body" idx="1"/>
          </p:nvPr>
        </p:nvSpPr>
        <p:spPr>
          <a:xfrm>
            <a:off x="914400" y="4343400"/>
            <a:ext cx="5029200" cy="4114800"/>
          </a:xfrm>
          <a:noFill/>
        </p:spPr>
        <p:txBody>
          <a:bodyPr/>
          <a:lstStyle/>
          <a:p>
            <a:pPr eaLnBrk="1" hangingPunct="1"/>
            <a:r>
              <a:rPr lang="fr-CA" altLang="fr-FR">
                <a:latin typeface="Arial" panose="020B0604020202020204" pitchFamily="34" charset="0"/>
              </a:rPr>
              <a:t>Bébé a deux mois; la mère n’a pas suffisamment de lait</a:t>
            </a:r>
          </a:p>
          <a:p>
            <a:pPr eaLnBrk="1" hangingPunct="1"/>
            <a:r>
              <a:rPr lang="fr-CA" altLang="fr-FR">
                <a:latin typeface="Arial" panose="020B0604020202020204" pitchFamily="34" charset="0"/>
              </a:rPr>
              <a:t>Personnalité borderline; séparée de son mari; elle a deux autres enfants de 3 et 5 ans.</a:t>
            </a:r>
          </a:p>
          <a:p>
            <a:pPr eaLnBrk="1" hangingPunct="1"/>
            <a:r>
              <a:rPr lang="fr-CA" altLang="fr-FR">
                <a:latin typeface="Arial" panose="020B0604020202020204" pitchFamily="34" charset="0"/>
              </a:rPr>
              <a:t>Communication est difficile; elle bredouille quelques mots d’anglais et il est bien difficile de vérifier si elle a bien compris les questions de l’infirmière.  Elle répond oui non et par des phrases incomplètes.  Il est difficile de savoir si elle a bien compris l’enseignement que l’infirmière a effectué. On se rend compte que la famille est très dépourvue et sans ressources depuis le départ du mari le mois précédent. Aucun revenu n’entre dans cette maison. La mère se nourrit mal, ce qu’elle reçoit d’un organisme communautaire va à ses deux enfants plus âgés. Elle a de la difficulté à entretenir les  trois pièces où elle vit</a:t>
            </a:r>
          </a:p>
        </p:txBody>
      </p:sp>
    </p:spTree>
    <p:extLst>
      <p:ext uri="{BB962C8B-B14F-4D97-AF65-F5344CB8AC3E}">
        <p14:creationId xmlns:p14="http://schemas.microsoft.com/office/powerpoint/2010/main" val="167808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Espace réservé de l'image des diapositives 1">
            <a:extLst>
              <a:ext uri="{FF2B5EF4-FFF2-40B4-BE49-F238E27FC236}">
                <a16:creationId xmlns:a16="http://schemas.microsoft.com/office/drawing/2014/main" id="{5CD0AD09-EB33-4FF5-8DFD-362297F5186D}"/>
              </a:ext>
            </a:extLst>
          </p:cNvPr>
          <p:cNvSpPr>
            <a:spLocks noGrp="1" noRot="1" noChangeAspect="1" noTextEdit="1"/>
          </p:cNvSpPr>
          <p:nvPr>
            <p:ph type="sldImg"/>
          </p:nvPr>
        </p:nvSpPr>
        <p:spPr>
          <a:ln/>
        </p:spPr>
      </p:sp>
      <p:sp>
        <p:nvSpPr>
          <p:cNvPr id="40963" name="Espace réservé des notes 2">
            <a:extLst>
              <a:ext uri="{FF2B5EF4-FFF2-40B4-BE49-F238E27FC236}">
                <a16:creationId xmlns:a16="http://schemas.microsoft.com/office/drawing/2014/main" id="{AB7AB481-7ABB-4065-ACD3-7E599B0F7518}"/>
              </a:ext>
            </a:extLst>
          </p:cNvPr>
          <p:cNvSpPr>
            <a:spLocks noGrp="1"/>
          </p:cNvSpPr>
          <p:nvPr>
            <p:ph type="body" idx="1"/>
          </p:nvPr>
        </p:nvSpPr>
        <p:spPr>
          <a:noFill/>
        </p:spPr>
        <p:txBody>
          <a:bodyPr/>
          <a:lstStyle/>
          <a:p>
            <a:endParaRPr lang="fr-FR" altLang="fr-FR">
              <a:latin typeface="Arial" panose="020B0604020202020204" pitchFamily="34" charset="0"/>
            </a:endParaRPr>
          </a:p>
        </p:txBody>
      </p:sp>
      <p:sp>
        <p:nvSpPr>
          <p:cNvPr id="40964" name="Espace réservé du numéro de diapositive 3">
            <a:extLst>
              <a:ext uri="{FF2B5EF4-FFF2-40B4-BE49-F238E27FC236}">
                <a16:creationId xmlns:a16="http://schemas.microsoft.com/office/drawing/2014/main" id="{4C9DD35C-3027-43D5-82C4-26DE024AE0ED}"/>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F3186ED-6B62-42F2-90ED-0EA96B3A4284}" type="slidenum">
              <a:rPr lang="fr-CA" altLang="fr-FR" smtClean="0"/>
              <a:pPr/>
              <a:t>12</a:t>
            </a:fld>
            <a:endParaRPr lang="fr-CA" altLang="fr-FR"/>
          </a:p>
        </p:txBody>
      </p:sp>
    </p:spTree>
    <p:extLst>
      <p:ext uri="{BB962C8B-B14F-4D97-AF65-F5344CB8AC3E}">
        <p14:creationId xmlns:p14="http://schemas.microsoft.com/office/powerpoint/2010/main" val="9975520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4854F1D5-11FD-469B-8805-6FBEA8E20D92}"/>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50E3159-2C72-42C8-8C90-AFAA6C980162}" type="slidenum">
              <a:rPr lang="fr-CA" altLang="fr-FR" smtClean="0"/>
              <a:pPr>
                <a:spcBef>
                  <a:spcPct val="0"/>
                </a:spcBef>
              </a:pPr>
              <a:t>13</a:t>
            </a:fld>
            <a:endParaRPr lang="fr-CA" altLang="fr-FR"/>
          </a:p>
        </p:txBody>
      </p:sp>
      <p:sp>
        <p:nvSpPr>
          <p:cNvPr id="43011" name="Rectangle 2">
            <a:extLst>
              <a:ext uri="{FF2B5EF4-FFF2-40B4-BE49-F238E27FC236}">
                <a16:creationId xmlns:a16="http://schemas.microsoft.com/office/drawing/2014/main" id="{987788A2-3377-4BD6-BCEE-B5A8D903CD3B}"/>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EC3E62BF-B897-483D-AE3F-2794FC00BFC9}"/>
              </a:ext>
            </a:extLst>
          </p:cNvPr>
          <p:cNvSpPr>
            <a:spLocks noGrp="1" noChangeArrowheads="1"/>
          </p:cNvSpPr>
          <p:nvPr>
            <p:ph type="body" idx="1"/>
          </p:nvPr>
        </p:nvSpPr>
        <p:spPr>
          <a:xfrm>
            <a:off x="914400" y="4343400"/>
            <a:ext cx="5029200" cy="4114800"/>
          </a:xfrm>
          <a:noFill/>
        </p:spPr>
        <p:txBody>
          <a:bodyPr/>
          <a:lstStyle/>
          <a:p>
            <a:pPr eaLnBrk="1" hangingPunct="1"/>
            <a:r>
              <a:rPr lang="fr-CA" altLang="fr-FR">
                <a:latin typeface="Arial" panose="020B0604020202020204" pitchFamily="34" charset="0"/>
              </a:rPr>
              <a:t>On peut même supposer que la réunion multi a donner lieu à un faux consensus, la solution retenue n’a pas été discutée à fond par les membres de l’équipe de soin; elle a été imposée par la travailleuse sociale qui est une amie du médecin dans cette équipe. L’infirmière n’a pu exposé son point et l’intervention  retenue ne permettra pas d’atteindre les buts infirmiers.  </a:t>
            </a:r>
          </a:p>
        </p:txBody>
      </p:sp>
    </p:spTree>
    <p:extLst>
      <p:ext uri="{BB962C8B-B14F-4D97-AF65-F5344CB8AC3E}">
        <p14:creationId xmlns:p14="http://schemas.microsoft.com/office/powerpoint/2010/main" val="25812790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BD370579-38B6-4764-B216-400B83A3C1C3}" type="datetimeFigureOut">
              <a:rPr lang="fr-CA" smtClean="0"/>
              <a:t>2021-01-09</a:t>
            </a:fld>
            <a:endParaRPr lang="fr-CA"/>
          </a:p>
        </p:txBody>
      </p:sp>
      <p:sp>
        <p:nvSpPr>
          <p:cNvPr id="5" name="Footer Placeholder 4"/>
          <p:cNvSpPr>
            <a:spLocks noGrp="1"/>
          </p:cNvSpPr>
          <p:nvPr>
            <p:ph type="ftr" sz="quarter" idx="11"/>
          </p:nvPr>
        </p:nvSpPr>
        <p:spPr>
          <a:xfrm>
            <a:off x="1900237" y="5410202"/>
            <a:ext cx="3843665" cy="365125"/>
          </a:xfrm>
        </p:spPr>
        <p:txBody>
          <a:bodyPr/>
          <a:lstStyle/>
          <a:p>
            <a:endParaRPr lang="fr-CA"/>
          </a:p>
        </p:txBody>
      </p:sp>
      <p:sp>
        <p:nvSpPr>
          <p:cNvPr id="6" name="Slide Number Placeholder 5"/>
          <p:cNvSpPr>
            <a:spLocks noGrp="1"/>
          </p:cNvSpPr>
          <p:nvPr>
            <p:ph type="sldNum" sz="quarter" idx="12"/>
          </p:nvPr>
        </p:nvSpPr>
        <p:spPr>
          <a:xfrm>
            <a:off x="7915603" y="5410200"/>
            <a:ext cx="578317" cy="365125"/>
          </a:xfrm>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2864888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176999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28622743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652744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818041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3" name="Date Placeholder 2"/>
          <p:cNvSpPr>
            <a:spLocks noGrp="1"/>
          </p:cNvSpPr>
          <p:nvPr>
            <p:ph type="dt" sz="half" idx="10"/>
          </p:nvPr>
        </p:nvSpPr>
        <p:spPr/>
        <p:txBody>
          <a:bodyPr/>
          <a:lstStyle/>
          <a:p>
            <a:fld id="{BD370579-38B6-4764-B216-400B83A3C1C3}" type="datetimeFigureOut">
              <a:rPr lang="fr-CA" smtClean="0"/>
              <a:t>2021-01-09</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2391780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3" name="Date Placeholder 2"/>
          <p:cNvSpPr>
            <a:spLocks noGrp="1"/>
          </p:cNvSpPr>
          <p:nvPr>
            <p:ph type="dt" sz="half" idx="10"/>
          </p:nvPr>
        </p:nvSpPr>
        <p:spPr/>
        <p:txBody>
          <a:bodyPr/>
          <a:lstStyle/>
          <a:p>
            <a:fld id="{BD370579-38B6-4764-B216-400B83A3C1C3}" type="datetimeFigureOut">
              <a:rPr lang="fr-CA" smtClean="0"/>
              <a:t>2021-01-09</a:t>
            </a:fld>
            <a:endParaRPr lang="fr-CA"/>
          </a:p>
        </p:txBody>
      </p:sp>
      <p:sp>
        <p:nvSpPr>
          <p:cNvPr id="4" name="Footer Placeholder 3"/>
          <p:cNvSpPr>
            <a:spLocks noGrp="1"/>
          </p:cNvSpPr>
          <p:nvPr>
            <p:ph type="ftr" sz="quarter" idx="11"/>
          </p:nvPr>
        </p:nvSpPr>
        <p:spPr/>
        <p:txBody>
          <a:bodyPr/>
          <a:lstStyle>
            <a:lvl1pPr>
              <a:defRPr cap="all" baseline="0"/>
            </a:lvl1pPr>
          </a:lstStyle>
          <a:p>
            <a:endParaRPr lang="fr-CA"/>
          </a:p>
        </p:txBody>
      </p:sp>
      <p:sp>
        <p:nvSpPr>
          <p:cNvPr id="5" name="Slide Number Placeholder 4"/>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3131990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D370579-38B6-4764-B216-400B83A3C1C3}" type="datetimeFigureOut">
              <a:rPr lang="fr-CA" smtClean="0"/>
              <a:t>2021-01-09</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20235488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D370579-38B6-4764-B216-400B83A3C1C3}" type="datetimeFigureOut">
              <a:rPr lang="fr-CA" smtClean="0"/>
              <a:t>2021-01-09</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4227175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fr-FR"/>
              <a:t>Modifiez le style du titre</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BD370579-38B6-4764-B216-400B83A3C1C3}" type="datetimeFigureOut">
              <a:rPr lang="fr-CA" smtClean="0"/>
              <a:t>2021-01-09</a:t>
            </a:fld>
            <a:endParaRPr lang="fr-CA"/>
          </a:p>
        </p:txBody>
      </p:sp>
      <p:sp>
        <p:nvSpPr>
          <p:cNvPr id="50" name="Footer Placeholder 4"/>
          <p:cNvSpPr>
            <a:spLocks noGrp="1"/>
          </p:cNvSpPr>
          <p:nvPr>
            <p:ph type="ftr" sz="quarter" idx="11"/>
          </p:nvPr>
        </p:nvSpPr>
        <p:spPr>
          <a:xfrm>
            <a:off x="856059" y="5883276"/>
            <a:ext cx="4679482" cy="365125"/>
          </a:xfrm>
        </p:spPr>
        <p:txBody>
          <a:bodyPr/>
          <a:lstStyle/>
          <a:p>
            <a:endParaRPr lang="fr-CA"/>
          </a:p>
        </p:txBody>
      </p:sp>
      <p:sp>
        <p:nvSpPr>
          <p:cNvPr id="51" name="Slide Number Placeholder 5"/>
          <p:cNvSpPr>
            <a:spLocks noGrp="1"/>
          </p:cNvSpPr>
          <p:nvPr>
            <p:ph type="sldNum" sz="quarter" idx="12"/>
          </p:nvPr>
        </p:nvSpPr>
        <p:spPr>
          <a:xfrm>
            <a:off x="7707241" y="5883275"/>
            <a:ext cx="578317" cy="365125"/>
          </a:xfrm>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914155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D370579-38B6-4764-B216-400B83A3C1C3}" type="datetimeFigureOut">
              <a:rPr lang="fr-CA" smtClean="0"/>
              <a:t>2021-01-09</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3565846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4237243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56058" y="3073398"/>
            <a:ext cx="3658793" cy="271780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4629150" y="3073398"/>
            <a:ext cx="3656408" cy="271780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D370579-38B6-4764-B216-400B83A3C1C3}" type="datetimeFigureOut">
              <a:rPr lang="fr-CA" smtClean="0"/>
              <a:t>2021-01-09</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1766360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D370579-38B6-4764-B216-400B83A3C1C3}" type="datetimeFigureOut">
              <a:rPr lang="fr-CA" smtClean="0"/>
              <a:t>2021-01-09</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1888698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370579-38B6-4764-B216-400B83A3C1C3}" type="datetimeFigureOut">
              <a:rPr lang="fr-CA" smtClean="0"/>
              <a:t>2021-01-09</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1897748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2908695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D370579-38B6-4764-B216-400B83A3C1C3}" type="datetimeFigureOut">
              <a:rPr lang="fr-CA" smtClean="0"/>
              <a:t>2021-01-09</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083D794-4D5A-4097-8563-DA112C1B52A7}" type="slidenum">
              <a:rPr lang="fr-CA" smtClean="0"/>
              <a:t>‹N°›</a:t>
            </a:fld>
            <a:endParaRPr lang="fr-CA"/>
          </a:p>
        </p:txBody>
      </p:sp>
    </p:spTree>
    <p:extLst>
      <p:ext uri="{BB962C8B-B14F-4D97-AF65-F5344CB8AC3E}">
        <p14:creationId xmlns:p14="http://schemas.microsoft.com/office/powerpoint/2010/main" val="3184319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D370579-38B6-4764-B216-400B83A3C1C3}" type="datetimeFigureOut">
              <a:rPr lang="fr-CA" smtClean="0"/>
              <a:t>2021-01-09</a:t>
            </a:fld>
            <a:endParaRPr lang="fr-CA"/>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fr-CA"/>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083D794-4D5A-4097-8563-DA112C1B52A7}" type="slidenum">
              <a:rPr lang="fr-CA" smtClean="0"/>
              <a:t>‹N°›</a:t>
            </a:fld>
            <a:endParaRPr lang="fr-CA"/>
          </a:p>
        </p:txBody>
      </p:sp>
    </p:spTree>
    <p:extLst>
      <p:ext uri="{BB962C8B-B14F-4D97-AF65-F5344CB8AC3E}">
        <p14:creationId xmlns:p14="http://schemas.microsoft.com/office/powerpoint/2010/main" val="289641948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00238" y="404664"/>
            <a:ext cx="6593681" cy="2851298"/>
          </a:xfrm>
        </p:spPr>
        <p:txBody>
          <a:bodyPr>
            <a:normAutofit/>
          </a:bodyPr>
          <a:lstStyle/>
          <a:p>
            <a:r>
              <a:rPr lang="en-CA" sz="4000" dirty="0" err="1"/>
              <a:t>Méthode</a:t>
            </a:r>
            <a:r>
              <a:rPr lang="en-CA" sz="4000" dirty="0"/>
              <a:t> de </a:t>
            </a:r>
            <a:r>
              <a:rPr lang="en-CA" sz="4000" dirty="0" err="1"/>
              <a:t>dÉlibÉration</a:t>
            </a:r>
            <a:r>
              <a:rPr lang="en-CA" sz="4000" dirty="0"/>
              <a:t>, analyse et </a:t>
            </a:r>
            <a:r>
              <a:rPr lang="en-CA" sz="4000" dirty="0" err="1"/>
              <a:t>rÉsolution</a:t>
            </a:r>
            <a:r>
              <a:rPr lang="en-CA" sz="4000" dirty="0"/>
              <a:t> des </a:t>
            </a:r>
            <a:r>
              <a:rPr lang="en-CA" sz="4000" dirty="0" err="1"/>
              <a:t>problèmEs</a:t>
            </a:r>
            <a:r>
              <a:rPr lang="en-CA" sz="4000" dirty="0"/>
              <a:t> </a:t>
            </a:r>
            <a:r>
              <a:rPr lang="en-CA" sz="4000" dirty="0" err="1"/>
              <a:t>éthiques</a:t>
            </a:r>
            <a:r>
              <a:rPr lang="en-CA" sz="4000" dirty="0"/>
              <a:t> </a:t>
            </a:r>
            <a:r>
              <a:rPr lang="en-CA" sz="4000" dirty="0" err="1"/>
              <a:t>en</a:t>
            </a:r>
            <a:r>
              <a:rPr lang="en-CA" sz="4000" dirty="0"/>
              <a:t> sciences </a:t>
            </a:r>
            <a:r>
              <a:rPr lang="en-CA" sz="4000" dirty="0" err="1"/>
              <a:t>infirmières</a:t>
            </a:r>
            <a:r>
              <a:rPr lang="en-CA" sz="4000" dirty="0"/>
              <a:t> (DARPÉSI) </a:t>
            </a:r>
            <a:r>
              <a:rPr lang="en-CA" sz="4000" dirty="0" err="1"/>
              <a:t>Partie</a:t>
            </a:r>
            <a:r>
              <a:rPr lang="en-CA" sz="4000"/>
              <a:t> 1</a:t>
            </a:r>
            <a:endParaRPr lang="fr-CA" sz="4000" dirty="0"/>
          </a:p>
        </p:txBody>
      </p:sp>
      <p:sp>
        <p:nvSpPr>
          <p:cNvPr id="3" name="Sous-titre 2"/>
          <p:cNvSpPr>
            <a:spLocks noGrp="1"/>
          </p:cNvSpPr>
          <p:nvPr>
            <p:ph type="subTitle" idx="1"/>
          </p:nvPr>
        </p:nvSpPr>
        <p:spPr/>
        <p:txBody>
          <a:bodyPr>
            <a:normAutofit fontScale="92500" lnSpcReduction="20000"/>
          </a:bodyPr>
          <a:lstStyle/>
          <a:p>
            <a:endParaRPr lang="en-CA" dirty="0"/>
          </a:p>
          <a:p>
            <a:r>
              <a:rPr lang="en-CA" dirty="0"/>
              <a:t>Prof. Jocelyne Saint-Arnaud, Ph.D.</a:t>
            </a:r>
          </a:p>
          <a:p>
            <a:r>
              <a:rPr lang="en-CA" dirty="0" err="1"/>
              <a:t>Printemps</a:t>
            </a:r>
            <a:r>
              <a:rPr lang="en-CA" dirty="0"/>
              <a:t> </a:t>
            </a:r>
            <a:r>
              <a:rPr lang="en-CA" dirty="0" err="1"/>
              <a:t>éthique</a:t>
            </a:r>
            <a:r>
              <a:rPr lang="en-CA" dirty="0"/>
              <a:t> de Nice</a:t>
            </a:r>
          </a:p>
          <a:p>
            <a:r>
              <a:rPr lang="en-CA" dirty="0"/>
              <a:t>Mars 2018</a:t>
            </a:r>
          </a:p>
        </p:txBody>
      </p:sp>
    </p:spTree>
    <p:extLst>
      <p:ext uri="{BB962C8B-B14F-4D97-AF65-F5344CB8AC3E}">
        <p14:creationId xmlns:p14="http://schemas.microsoft.com/office/powerpoint/2010/main" val="4034173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8A85359C-A220-4FE3-8C58-0DA40D213F2F}"/>
              </a:ext>
            </a:extLst>
          </p:cNvPr>
          <p:cNvSpPr>
            <a:spLocks noGrp="1" noChangeArrowheads="1"/>
          </p:cNvSpPr>
          <p:nvPr>
            <p:ph type="title"/>
          </p:nvPr>
        </p:nvSpPr>
        <p:spPr>
          <a:xfrm>
            <a:off x="1094928" y="277813"/>
            <a:ext cx="8229600" cy="904875"/>
          </a:xfrm>
        </p:spPr>
        <p:txBody>
          <a:bodyPr/>
          <a:lstStyle/>
          <a:p>
            <a:pPr eaLnBrk="1" hangingPunct="1"/>
            <a:r>
              <a:rPr lang="fr-CA" altLang="fr-FR" b="1" dirty="0"/>
              <a:t>Dilemme éthique</a:t>
            </a:r>
          </a:p>
        </p:txBody>
      </p:sp>
      <p:sp>
        <p:nvSpPr>
          <p:cNvPr id="36867" name="Rectangle 3">
            <a:extLst>
              <a:ext uri="{FF2B5EF4-FFF2-40B4-BE49-F238E27FC236}">
                <a16:creationId xmlns:a16="http://schemas.microsoft.com/office/drawing/2014/main" id="{A40CA32F-C221-42AB-813D-487C3FDB45C7}"/>
              </a:ext>
            </a:extLst>
          </p:cNvPr>
          <p:cNvSpPr>
            <a:spLocks noGrp="1" noChangeArrowheads="1"/>
          </p:cNvSpPr>
          <p:nvPr>
            <p:ph type="body" idx="1"/>
          </p:nvPr>
        </p:nvSpPr>
        <p:spPr>
          <a:xfrm>
            <a:off x="683568" y="1268413"/>
            <a:ext cx="7776864" cy="5589587"/>
          </a:xfrm>
        </p:spPr>
        <p:txBody>
          <a:bodyPr>
            <a:normAutofit/>
          </a:bodyPr>
          <a:lstStyle/>
          <a:p>
            <a:pPr algn="just" eaLnBrk="1" hangingPunct="1"/>
            <a:r>
              <a:rPr lang="fr-CA" altLang="fr-FR" sz="2800" dirty="0"/>
              <a:t>Dans un  dilemme éthique, la personne veut bien agir, mais elle ne sait pas a priori quel cours d’action choisir parce qu’elle a des raisons moralement bonnes d’agir dans un sens ou dans l’autre. </a:t>
            </a:r>
          </a:p>
          <a:p>
            <a:pPr algn="just" eaLnBrk="1" hangingPunct="1"/>
            <a:r>
              <a:rPr lang="fr-CA" altLang="fr-FR" sz="2800" dirty="0"/>
              <a:t>Une démarche spécifique doit être utilisée pour sortir de l’impasse. La plupart des ouvrages en éthique offrent des modèles de résolution d’un dilemme éthique. La méthode DARPÉSI est un de ces modèles.</a:t>
            </a:r>
          </a:p>
        </p:txBody>
      </p:sp>
      <p:sp>
        <p:nvSpPr>
          <p:cNvPr id="2" name="Espace réservé du pied de page 1">
            <a:extLst>
              <a:ext uri="{FF2B5EF4-FFF2-40B4-BE49-F238E27FC236}">
                <a16:creationId xmlns:a16="http://schemas.microsoft.com/office/drawing/2014/main" id="{C817175F-3953-4079-82AB-0A044C211E57}"/>
              </a:ext>
            </a:extLst>
          </p:cNvPr>
          <p:cNvSpPr>
            <a:spLocks noGrp="1"/>
          </p:cNvSpPr>
          <p:nvPr>
            <p:ph type="ftr" sz="quarter" idx="11"/>
          </p:nvPr>
        </p:nvSpPr>
        <p:spPr>
          <a:xfrm>
            <a:off x="6445246" y="6088211"/>
            <a:ext cx="4679482" cy="365125"/>
          </a:xfrm>
        </p:spPr>
        <p:txBody>
          <a:bodyPr/>
          <a:lstStyle/>
          <a:p>
            <a:pPr>
              <a:defRPr/>
            </a:pPr>
            <a:r>
              <a:rPr lang="fr-CA" altLang="en-US" dirty="0"/>
              <a:t>© Saint-Arnaud,   2018  </a:t>
            </a:r>
          </a:p>
        </p:txBody>
      </p:sp>
    </p:spTree>
    <p:extLst>
      <p:ext uri="{BB962C8B-B14F-4D97-AF65-F5344CB8AC3E}">
        <p14:creationId xmlns:p14="http://schemas.microsoft.com/office/powerpoint/2010/main" val="3981866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73732CD6-53EE-4712-8705-CE69A541BEC5}"/>
              </a:ext>
            </a:extLst>
          </p:cNvPr>
          <p:cNvSpPr>
            <a:spLocks noGrp="1" noChangeArrowheads="1"/>
          </p:cNvSpPr>
          <p:nvPr>
            <p:ph type="title"/>
          </p:nvPr>
        </p:nvSpPr>
        <p:spPr>
          <a:xfrm>
            <a:off x="856060" y="188640"/>
            <a:ext cx="7429499" cy="1478570"/>
          </a:xfrm>
        </p:spPr>
        <p:txBody>
          <a:bodyPr/>
          <a:lstStyle/>
          <a:p>
            <a:pPr eaLnBrk="1" hangingPunct="1"/>
            <a:r>
              <a:rPr lang="fr-CA" altLang="fr-FR" sz="2850" b="1" dirty="0">
                <a:latin typeface="CG Times"/>
              </a:rPr>
              <a:t>La situation de Madame B.</a:t>
            </a:r>
          </a:p>
        </p:txBody>
      </p:sp>
      <p:sp>
        <p:nvSpPr>
          <p:cNvPr id="37891" name="Rectangle 3">
            <a:extLst>
              <a:ext uri="{FF2B5EF4-FFF2-40B4-BE49-F238E27FC236}">
                <a16:creationId xmlns:a16="http://schemas.microsoft.com/office/drawing/2014/main" id="{866B139F-BF35-4F94-B8E0-0EA7CF4602BC}"/>
              </a:ext>
            </a:extLst>
          </p:cNvPr>
          <p:cNvSpPr>
            <a:spLocks noGrp="1" noChangeArrowheads="1"/>
          </p:cNvSpPr>
          <p:nvPr>
            <p:ph type="body" idx="1"/>
          </p:nvPr>
        </p:nvSpPr>
        <p:spPr>
          <a:xfrm>
            <a:off x="856060" y="1412776"/>
            <a:ext cx="7429499" cy="4968552"/>
          </a:xfrm>
        </p:spPr>
        <p:txBody>
          <a:bodyPr>
            <a:normAutofit/>
          </a:bodyPr>
          <a:lstStyle/>
          <a:p>
            <a:pPr eaLnBrk="1" hangingPunct="1"/>
            <a:r>
              <a:rPr lang="fr-CA" altLang="fr-FR" sz="2800" dirty="0"/>
              <a:t>Suivie  à domicile pour des problèmes concernant l’allaitement de son bébé</a:t>
            </a:r>
          </a:p>
          <a:p>
            <a:pPr eaLnBrk="1" hangingPunct="1"/>
            <a:r>
              <a:rPr lang="fr-CA" altLang="fr-FR" sz="2800" dirty="0"/>
              <a:t>Problèmes liés :</a:t>
            </a:r>
          </a:p>
          <a:p>
            <a:pPr lvl="1"/>
            <a:r>
              <a:rPr lang="fr-CA" altLang="fr-FR" sz="2800" dirty="0"/>
              <a:t>à la maladie mentale</a:t>
            </a:r>
          </a:p>
          <a:p>
            <a:pPr lvl="1"/>
            <a:r>
              <a:rPr lang="fr-CA" altLang="fr-FR" sz="2800" dirty="0"/>
              <a:t>à un manque de ressources</a:t>
            </a:r>
          </a:p>
          <a:p>
            <a:pPr lvl="1"/>
            <a:r>
              <a:rPr lang="fr-CA" altLang="fr-FR" sz="2800" dirty="0"/>
              <a:t>à un problème de communication : langue première: russe</a:t>
            </a:r>
          </a:p>
          <a:p>
            <a:pPr eaLnBrk="1" hangingPunct="1">
              <a:buFont typeface="Wingdings" panose="05000000000000000000" pitchFamily="2" charset="2"/>
              <a:buNone/>
            </a:pPr>
            <a:r>
              <a:rPr lang="fr-CA" altLang="fr-FR" dirty="0"/>
              <a:t>(inspiré d’un cas relaté par </a:t>
            </a:r>
            <a:r>
              <a:rPr lang="fr-CA" altLang="fr-FR" dirty="0" err="1"/>
              <a:t>Storch</a:t>
            </a:r>
            <a:r>
              <a:rPr lang="fr-CA" altLang="fr-FR" dirty="0"/>
              <a:t> et al, 2004)</a:t>
            </a:r>
          </a:p>
        </p:txBody>
      </p:sp>
      <p:sp>
        <p:nvSpPr>
          <p:cNvPr id="2" name="Espace réservé du pied de page 1">
            <a:extLst>
              <a:ext uri="{FF2B5EF4-FFF2-40B4-BE49-F238E27FC236}">
                <a16:creationId xmlns:a16="http://schemas.microsoft.com/office/drawing/2014/main" id="{F038A8A7-D943-4980-8FA7-E1C2C309553D}"/>
              </a:ext>
            </a:extLst>
          </p:cNvPr>
          <p:cNvSpPr>
            <a:spLocks noGrp="1"/>
          </p:cNvSpPr>
          <p:nvPr>
            <p:ph type="ftr" sz="quarter" idx="11"/>
          </p:nvPr>
        </p:nvSpPr>
        <p:spPr>
          <a:xfrm>
            <a:off x="6588224" y="6525344"/>
            <a:ext cx="1544818" cy="129828"/>
          </a:xfrm>
        </p:spPr>
        <p:txBody>
          <a:bodyPr/>
          <a:lstStyle/>
          <a:p>
            <a:pPr>
              <a:defRPr/>
            </a:pPr>
            <a:r>
              <a:rPr lang="fr-CA" altLang="en-US" dirty="0"/>
              <a:t>© Saint-Arnaud,   2018  </a:t>
            </a:r>
          </a:p>
        </p:txBody>
      </p:sp>
    </p:spTree>
    <p:extLst>
      <p:ext uri="{BB962C8B-B14F-4D97-AF65-F5344CB8AC3E}">
        <p14:creationId xmlns:p14="http://schemas.microsoft.com/office/powerpoint/2010/main" val="1746759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8C20DB2A-E0C0-4B04-8FA2-7E95B87C889D}"/>
              </a:ext>
            </a:extLst>
          </p:cNvPr>
          <p:cNvSpPr>
            <a:spLocks noGrp="1" noChangeArrowheads="1"/>
          </p:cNvSpPr>
          <p:nvPr>
            <p:ph type="title"/>
          </p:nvPr>
        </p:nvSpPr>
        <p:spPr/>
        <p:txBody>
          <a:bodyPr/>
          <a:lstStyle/>
          <a:p>
            <a:pPr eaLnBrk="1" hangingPunct="1"/>
            <a:r>
              <a:rPr lang="fr-CA" altLang="fr-FR" b="1"/>
              <a:t>La situation de Madame B. (suite)</a:t>
            </a:r>
          </a:p>
        </p:txBody>
      </p:sp>
      <p:sp>
        <p:nvSpPr>
          <p:cNvPr id="39939" name="Rectangle 3">
            <a:extLst>
              <a:ext uri="{FF2B5EF4-FFF2-40B4-BE49-F238E27FC236}">
                <a16:creationId xmlns:a16="http://schemas.microsoft.com/office/drawing/2014/main" id="{AE5F1BD0-E995-4356-9C36-3D031DC27655}"/>
              </a:ext>
            </a:extLst>
          </p:cNvPr>
          <p:cNvSpPr>
            <a:spLocks noGrp="1" noChangeArrowheads="1"/>
          </p:cNvSpPr>
          <p:nvPr>
            <p:ph type="body" idx="1"/>
          </p:nvPr>
        </p:nvSpPr>
        <p:spPr/>
        <p:txBody>
          <a:bodyPr>
            <a:noAutofit/>
          </a:bodyPr>
          <a:lstStyle/>
          <a:p>
            <a:pPr eaLnBrk="1" hangingPunct="1"/>
            <a:r>
              <a:rPr lang="fr-CA" altLang="fr-FR" sz="2800" dirty="0"/>
              <a:t>À la suite d’une réunion multi, il a été décidé de placer les trois enfants dans des familles d’accueil pour hospitaliser la dame et effectuer une évaluation de ses problèmes mentaux. </a:t>
            </a:r>
          </a:p>
          <a:p>
            <a:pPr eaLnBrk="1" hangingPunct="1"/>
            <a:r>
              <a:rPr lang="fr-CA" altLang="fr-FR" sz="2800" dirty="0"/>
              <a:t>L’infirmière est mal à l’aise avec cette décision parce que ce n’est pas celle qu’elle aurait retenue</a:t>
            </a:r>
          </a:p>
        </p:txBody>
      </p:sp>
      <p:sp>
        <p:nvSpPr>
          <p:cNvPr id="2" name="Espace réservé du pied de page 1">
            <a:extLst>
              <a:ext uri="{FF2B5EF4-FFF2-40B4-BE49-F238E27FC236}">
                <a16:creationId xmlns:a16="http://schemas.microsoft.com/office/drawing/2014/main" id="{8DA75756-D528-4351-BA02-954F52FA008A}"/>
              </a:ext>
            </a:extLst>
          </p:cNvPr>
          <p:cNvSpPr>
            <a:spLocks noGrp="1"/>
          </p:cNvSpPr>
          <p:nvPr>
            <p:ph type="ftr" sz="quarter" idx="11"/>
          </p:nvPr>
        </p:nvSpPr>
        <p:spPr>
          <a:xfrm>
            <a:off x="6321549" y="5684676"/>
            <a:ext cx="1112770" cy="228601"/>
          </a:xfrm>
        </p:spPr>
        <p:txBody>
          <a:bodyPr/>
          <a:lstStyle/>
          <a:p>
            <a:pPr>
              <a:defRPr/>
            </a:pPr>
            <a:r>
              <a:rPr lang="fr-CA" altLang="en-US" dirty="0"/>
              <a:t>© Saint-Arnaud,   2018 </a:t>
            </a:r>
          </a:p>
        </p:txBody>
      </p:sp>
    </p:spTree>
    <p:extLst>
      <p:ext uri="{BB962C8B-B14F-4D97-AF65-F5344CB8AC3E}">
        <p14:creationId xmlns:p14="http://schemas.microsoft.com/office/powerpoint/2010/main" val="1547472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F73645D3-FE47-4E98-A203-B8D4B86CCD46}"/>
              </a:ext>
            </a:extLst>
          </p:cNvPr>
          <p:cNvSpPr>
            <a:spLocks noGrp="1" noChangeArrowheads="1"/>
          </p:cNvSpPr>
          <p:nvPr>
            <p:ph type="title"/>
          </p:nvPr>
        </p:nvSpPr>
        <p:spPr>
          <a:xfrm>
            <a:off x="856060" y="44624"/>
            <a:ext cx="7676380" cy="1478570"/>
          </a:xfrm>
        </p:spPr>
        <p:txBody>
          <a:bodyPr/>
          <a:lstStyle/>
          <a:p>
            <a:pPr eaLnBrk="1" hangingPunct="1"/>
            <a:r>
              <a:rPr lang="fr-CA" altLang="fr-FR" b="1" dirty="0"/>
              <a:t>La situation de Madame B. (suite)</a:t>
            </a:r>
          </a:p>
        </p:txBody>
      </p:sp>
      <p:sp>
        <p:nvSpPr>
          <p:cNvPr id="41987" name="Rectangle 3">
            <a:extLst>
              <a:ext uri="{FF2B5EF4-FFF2-40B4-BE49-F238E27FC236}">
                <a16:creationId xmlns:a16="http://schemas.microsoft.com/office/drawing/2014/main" id="{C59FB42C-72A5-47E8-BC35-2BCE44FD8957}"/>
              </a:ext>
            </a:extLst>
          </p:cNvPr>
          <p:cNvSpPr>
            <a:spLocks noGrp="1" noChangeArrowheads="1"/>
          </p:cNvSpPr>
          <p:nvPr>
            <p:ph type="body" idx="1"/>
          </p:nvPr>
        </p:nvSpPr>
        <p:spPr>
          <a:xfrm>
            <a:off x="1043607" y="1268760"/>
            <a:ext cx="7241951" cy="5328592"/>
          </a:xfrm>
        </p:spPr>
        <p:txBody>
          <a:bodyPr>
            <a:normAutofit/>
          </a:bodyPr>
          <a:lstStyle/>
          <a:p>
            <a:pPr eaLnBrk="1" hangingPunct="1"/>
            <a:r>
              <a:rPr lang="fr-CA" altLang="fr-FR" sz="2800" dirty="0"/>
              <a:t>Elle aurait préféré fournir de l’aide à la dame par exemple une aide domestique, des repas préparés, une évaluation psychiatrique en externe, tout ceci pour éviter de la séparer de ses enfants.</a:t>
            </a:r>
          </a:p>
          <a:p>
            <a:pPr eaLnBrk="1" hangingPunct="1"/>
            <a:r>
              <a:rPr lang="fr-CA" altLang="fr-FR" sz="2800" dirty="0"/>
              <a:t>La solution retenue n’est pas celle qui lui permet d’intervenir de manière appropriée en tant qu’infirmière</a:t>
            </a:r>
          </a:p>
        </p:txBody>
      </p:sp>
      <p:sp>
        <p:nvSpPr>
          <p:cNvPr id="2" name="Espace réservé du pied de page 1">
            <a:extLst>
              <a:ext uri="{FF2B5EF4-FFF2-40B4-BE49-F238E27FC236}">
                <a16:creationId xmlns:a16="http://schemas.microsoft.com/office/drawing/2014/main" id="{225BB299-A8A8-4B12-ABB0-DD9A54312751}"/>
              </a:ext>
            </a:extLst>
          </p:cNvPr>
          <p:cNvSpPr>
            <a:spLocks noGrp="1"/>
          </p:cNvSpPr>
          <p:nvPr>
            <p:ph type="ftr" sz="quarter" idx="11"/>
          </p:nvPr>
        </p:nvSpPr>
        <p:spPr>
          <a:xfrm>
            <a:off x="5706904" y="5477415"/>
            <a:ext cx="3509612" cy="273844"/>
          </a:xfrm>
        </p:spPr>
        <p:txBody>
          <a:bodyPr/>
          <a:lstStyle/>
          <a:p>
            <a:pPr>
              <a:defRPr/>
            </a:pPr>
            <a:r>
              <a:rPr lang="fr-CA" altLang="en-US" dirty="0"/>
              <a:t>© Saint-Arnaud,   2018  </a:t>
            </a:r>
          </a:p>
        </p:txBody>
      </p:sp>
    </p:spTree>
    <p:extLst>
      <p:ext uri="{BB962C8B-B14F-4D97-AF65-F5344CB8AC3E}">
        <p14:creationId xmlns:p14="http://schemas.microsoft.com/office/powerpoint/2010/main" val="1462849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351B8641-4FDC-43B3-A5F7-E03BA9448E0E}"/>
              </a:ext>
            </a:extLst>
          </p:cNvPr>
          <p:cNvSpPr>
            <a:spLocks noGrp="1" noChangeArrowheads="1"/>
          </p:cNvSpPr>
          <p:nvPr>
            <p:ph type="title"/>
          </p:nvPr>
        </p:nvSpPr>
        <p:spPr>
          <a:xfrm>
            <a:off x="1187624" y="1"/>
            <a:ext cx="7200800" cy="1052735"/>
          </a:xfrm>
        </p:spPr>
        <p:txBody>
          <a:bodyPr>
            <a:normAutofit/>
          </a:bodyPr>
          <a:lstStyle/>
          <a:p>
            <a:pPr eaLnBrk="1" hangingPunct="1"/>
            <a:r>
              <a:rPr lang="fr-CA" altLang="fr-FR" sz="3000" b="1" dirty="0"/>
              <a:t>Problèmes éthiques </a:t>
            </a:r>
          </a:p>
        </p:txBody>
      </p:sp>
      <p:sp>
        <p:nvSpPr>
          <p:cNvPr id="44035" name="Rectangle 3">
            <a:extLst>
              <a:ext uri="{FF2B5EF4-FFF2-40B4-BE49-F238E27FC236}">
                <a16:creationId xmlns:a16="http://schemas.microsoft.com/office/drawing/2014/main" id="{134BABAE-3430-4D0B-93F7-1B17DAA185CE}"/>
              </a:ext>
            </a:extLst>
          </p:cNvPr>
          <p:cNvSpPr>
            <a:spLocks noGrp="1" noChangeArrowheads="1"/>
          </p:cNvSpPr>
          <p:nvPr>
            <p:ph type="body" idx="1"/>
          </p:nvPr>
        </p:nvSpPr>
        <p:spPr>
          <a:xfrm>
            <a:off x="971600" y="1052737"/>
            <a:ext cx="7416824" cy="5346594"/>
          </a:xfrm>
        </p:spPr>
        <p:txBody>
          <a:bodyPr>
            <a:normAutofit lnSpcReduction="10000"/>
          </a:bodyPr>
          <a:lstStyle/>
          <a:p>
            <a:pPr algn="just" eaLnBrk="1" hangingPunct="1">
              <a:lnSpc>
                <a:spcPct val="80000"/>
              </a:lnSpc>
            </a:pPr>
            <a:r>
              <a:rPr lang="fr-CA" altLang="fr-FR" sz="2800" dirty="0"/>
              <a:t>Selon l’infirmières, la solution retenue ne favorisera pas la santé de Madame B. et de ses enfants et le placement des enfants accentuera le problème mental de Madame B. et entraînera des troubles psychologiques chez les enfants. </a:t>
            </a:r>
          </a:p>
          <a:p>
            <a:pPr algn="just">
              <a:lnSpc>
                <a:spcPct val="80000"/>
              </a:lnSpc>
            </a:pPr>
            <a:r>
              <a:rPr lang="fr-CA" altLang="fr-FR" sz="2800" dirty="0"/>
              <a:t>Questions: </a:t>
            </a:r>
          </a:p>
          <a:p>
            <a:pPr marL="0" indent="0" algn="just">
              <a:lnSpc>
                <a:spcPct val="80000"/>
              </a:lnSpc>
              <a:buNone/>
            </a:pPr>
            <a:r>
              <a:rPr lang="fr-CA" altLang="fr-FR" sz="2800" dirty="0"/>
              <a:t>1) est-ce que toutes les options ont été examinées, par exemple est-ce que des membres de sa famille ou de sa communauté auraient pu lui venir en  aide ?</a:t>
            </a:r>
          </a:p>
          <a:p>
            <a:pPr marL="0" indent="0" algn="just">
              <a:lnSpc>
                <a:spcPct val="80000"/>
              </a:lnSpc>
              <a:buNone/>
            </a:pPr>
            <a:r>
              <a:rPr lang="fr-CA" altLang="fr-FR" sz="2800" dirty="0"/>
              <a:t>2) est-ce que la qualité de la communication est en cause dans la solution retenue ?</a:t>
            </a:r>
          </a:p>
          <a:p>
            <a:pPr marL="0" indent="0" algn="just">
              <a:lnSpc>
                <a:spcPct val="80000"/>
              </a:lnSpc>
              <a:buNone/>
            </a:pPr>
            <a:r>
              <a:rPr lang="fr-CA" altLang="fr-FR" sz="2800" dirty="0"/>
              <a:t>3) est-ce que la barrière de langue a entraîné un manque d’équité à son égard ?</a:t>
            </a:r>
          </a:p>
          <a:p>
            <a:pPr algn="just" eaLnBrk="1" hangingPunct="1">
              <a:lnSpc>
                <a:spcPct val="80000"/>
              </a:lnSpc>
            </a:pPr>
            <a:endParaRPr lang="fr-CA" altLang="fr-FR" dirty="0"/>
          </a:p>
        </p:txBody>
      </p:sp>
      <p:sp>
        <p:nvSpPr>
          <p:cNvPr id="2" name="Espace réservé du pied de page 1">
            <a:extLst>
              <a:ext uri="{FF2B5EF4-FFF2-40B4-BE49-F238E27FC236}">
                <a16:creationId xmlns:a16="http://schemas.microsoft.com/office/drawing/2014/main" id="{84515956-669B-4914-BEB0-DE1BCA795C90}"/>
              </a:ext>
            </a:extLst>
          </p:cNvPr>
          <p:cNvSpPr>
            <a:spLocks noGrp="1"/>
          </p:cNvSpPr>
          <p:nvPr>
            <p:ph type="ftr" sz="quarter" idx="11"/>
          </p:nvPr>
        </p:nvSpPr>
        <p:spPr>
          <a:xfrm>
            <a:off x="6267542" y="6525344"/>
            <a:ext cx="1544817" cy="288032"/>
          </a:xfrm>
        </p:spPr>
        <p:txBody>
          <a:bodyPr/>
          <a:lstStyle/>
          <a:p>
            <a:pPr>
              <a:defRPr/>
            </a:pPr>
            <a:r>
              <a:rPr lang="fr-CA" altLang="en-US" dirty="0"/>
              <a:t>© Saint-Arnaud,   2018  </a:t>
            </a:r>
          </a:p>
        </p:txBody>
      </p:sp>
    </p:spTree>
    <p:extLst>
      <p:ext uri="{BB962C8B-B14F-4D97-AF65-F5344CB8AC3E}">
        <p14:creationId xmlns:p14="http://schemas.microsoft.com/office/powerpoint/2010/main" val="3262543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24F2F588-4BE8-45F1-ACA0-5359E395A55C}"/>
              </a:ext>
            </a:extLst>
          </p:cNvPr>
          <p:cNvSpPr>
            <a:spLocks noGrp="1" noChangeArrowheads="1"/>
          </p:cNvSpPr>
          <p:nvPr>
            <p:ph type="title"/>
          </p:nvPr>
        </p:nvSpPr>
        <p:spPr>
          <a:xfrm>
            <a:off x="1462981" y="44624"/>
            <a:ext cx="7429499" cy="1440160"/>
          </a:xfrm>
        </p:spPr>
        <p:txBody>
          <a:bodyPr/>
          <a:lstStyle/>
          <a:p>
            <a:pPr eaLnBrk="1" hangingPunct="1"/>
            <a:r>
              <a:rPr lang="fr-CA" altLang="fr-FR" b="1" dirty="0"/>
              <a:t>Dilemme éthique</a:t>
            </a:r>
          </a:p>
        </p:txBody>
      </p:sp>
      <p:sp>
        <p:nvSpPr>
          <p:cNvPr id="45059" name="Rectangle 3">
            <a:extLst>
              <a:ext uri="{FF2B5EF4-FFF2-40B4-BE49-F238E27FC236}">
                <a16:creationId xmlns:a16="http://schemas.microsoft.com/office/drawing/2014/main" id="{A43F1CA2-8531-4388-96C9-E02104A8BB6E}"/>
              </a:ext>
            </a:extLst>
          </p:cNvPr>
          <p:cNvSpPr>
            <a:spLocks noGrp="1" noChangeArrowheads="1"/>
          </p:cNvSpPr>
          <p:nvPr>
            <p:ph type="body" idx="1"/>
          </p:nvPr>
        </p:nvSpPr>
        <p:spPr>
          <a:xfrm>
            <a:off x="1259632" y="1484784"/>
            <a:ext cx="6696744" cy="4752527"/>
          </a:xfrm>
        </p:spPr>
        <p:txBody>
          <a:bodyPr>
            <a:normAutofit/>
          </a:bodyPr>
          <a:lstStyle/>
          <a:p>
            <a:pPr algn="just" eaLnBrk="1" hangingPunct="1"/>
            <a:r>
              <a:rPr lang="fr-CA" altLang="fr-FR" sz="2800" dirty="0"/>
              <a:t>1) refuser de participer à la mise en place de cette solution et envisager un manque de collaboration et de solidarité envers  les autres membres de l’équipe </a:t>
            </a:r>
          </a:p>
          <a:p>
            <a:pPr algn="ctr" eaLnBrk="1" hangingPunct="1">
              <a:buFont typeface="Wingdings" panose="05000000000000000000" pitchFamily="2" charset="2"/>
              <a:buNone/>
            </a:pPr>
            <a:r>
              <a:rPr lang="fr-CA" altLang="fr-FR" sz="2800" dirty="0"/>
              <a:t>ou</a:t>
            </a:r>
          </a:p>
          <a:p>
            <a:pPr algn="just" eaLnBrk="1" hangingPunct="1"/>
            <a:r>
              <a:rPr lang="fr-CA" altLang="fr-FR" sz="2800" dirty="0"/>
              <a:t>2) collaborer à la mise en place de la solution retenue et agir à l’encontre de ses valeurs professionnelles et personnelles</a:t>
            </a:r>
          </a:p>
          <a:p>
            <a:pPr eaLnBrk="1" hangingPunct="1"/>
            <a:endParaRPr lang="fr-CA" altLang="fr-FR" dirty="0"/>
          </a:p>
        </p:txBody>
      </p:sp>
      <p:sp>
        <p:nvSpPr>
          <p:cNvPr id="2" name="Espace réservé du pied de page 1">
            <a:extLst>
              <a:ext uri="{FF2B5EF4-FFF2-40B4-BE49-F238E27FC236}">
                <a16:creationId xmlns:a16="http://schemas.microsoft.com/office/drawing/2014/main" id="{F6CD5F55-D97B-489C-8D3B-C399C74D4556}"/>
              </a:ext>
            </a:extLst>
          </p:cNvPr>
          <p:cNvSpPr>
            <a:spLocks noGrp="1"/>
          </p:cNvSpPr>
          <p:nvPr>
            <p:ph type="ftr" sz="quarter" idx="11"/>
          </p:nvPr>
        </p:nvSpPr>
        <p:spPr>
          <a:xfrm>
            <a:off x="5940152" y="5877272"/>
            <a:ext cx="1584176" cy="144016"/>
          </a:xfrm>
        </p:spPr>
        <p:txBody>
          <a:bodyPr/>
          <a:lstStyle/>
          <a:p>
            <a:pPr>
              <a:defRPr/>
            </a:pPr>
            <a:r>
              <a:rPr lang="fr-CA" altLang="en-US" dirty="0"/>
              <a:t>© Saint-Arnaud,   2018  </a:t>
            </a:r>
          </a:p>
        </p:txBody>
      </p:sp>
    </p:spTree>
    <p:extLst>
      <p:ext uri="{BB962C8B-B14F-4D97-AF65-F5344CB8AC3E}">
        <p14:creationId xmlns:p14="http://schemas.microsoft.com/office/powerpoint/2010/main" val="2779483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85AED7-2C20-416E-8158-B1AD15528F23}"/>
              </a:ext>
            </a:extLst>
          </p:cNvPr>
          <p:cNvSpPr>
            <a:spLocks noGrp="1"/>
          </p:cNvSpPr>
          <p:nvPr>
            <p:ph type="title"/>
          </p:nvPr>
        </p:nvSpPr>
        <p:spPr/>
        <p:txBody>
          <a:bodyPr>
            <a:noAutofit/>
          </a:bodyPr>
          <a:lstStyle/>
          <a:p>
            <a:r>
              <a:rPr lang="fr-CA" sz="4000" dirty="0"/>
              <a:t>2-Types de repères et méthodes d’analyse</a:t>
            </a:r>
            <a:br>
              <a:rPr lang="fr-CA" sz="4000" dirty="0"/>
            </a:br>
            <a:endParaRPr lang="fr-FR" sz="4000" dirty="0"/>
          </a:p>
        </p:txBody>
      </p:sp>
      <p:sp>
        <p:nvSpPr>
          <p:cNvPr id="3" name="Espace réservé du contenu 2">
            <a:extLst>
              <a:ext uri="{FF2B5EF4-FFF2-40B4-BE49-F238E27FC236}">
                <a16:creationId xmlns:a16="http://schemas.microsoft.com/office/drawing/2014/main" id="{5293AB3B-9106-48BA-B38E-074B520C7DE0}"/>
              </a:ext>
            </a:extLst>
          </p:cNvPr>
          <p:cNvSpPr>
            <a:spLocks noGrp="1"/>
          </p:cNvSpPr>
          <p:nvPr>
            <p:ph idx="1"/>
          </p:nvPr>
        </p:nvSpPr>
        <p:spPr/>
        <p:txBody>
          <a:bodyPr>
            <a:normAutofit/>
          </a:bodyPr>
          <a:lstStyle/>
          <a:p>
            <a:pPr marL="0" indent="0">
              <a:buNone/>
            </a:pPr>
            <a:r>
              <a:rPr lang="fr-CA" sz="2800" dirty="0"/>
              <a:t>2.1-Les repères empiriques et la casuistique</a:t>
            </a:r>
          </a:p>
          <a:p>
            <a:pPr marL="0" indent="0">
              <a:buNone/>
            </a:pPr>
            <a:r>
              <a:rPr lang="fr-CA" sz="2800" dirty="0"/>
              <a:t>2.2-Les repères déontologiques: </a:t>
            </a:r>
          </a:p>
          <a:p>
            <a:pPr lvl="1"/>
            <a:r>
              <a:rPr lang="fr-CA" sz="2800" dirty="0"/>
              <a:t>code de déontologie</a:t>
            </a:r>
          </a:p>
          <a:p>
            <a:pPr lvl="1"/>
            <a:r>
              <a:rPr lang="fr-CA" sz="2800" dirty="0"/>
              <a:t>Principes d’éthique de la santé</a:t>
            </a:r>
          </a:p>
          <a:p>
            <a:pPr marL="0" lvl="1" indent="0">
              <a:buNone/>
              <a:tabLst>
                <a:tab pos="444500" algn="l"/>
              </a:tabLst>
            </a:pPr>
            <a:r>
              <a:rPr lang="fr-CA" sz="2800" dirty="0"/>
              <a:t>2.3-Les repères procéduraux et l’éthique de la 	discussion</a:t>
            </a:r>
            <a:endParaRPr lang="fr-FR" sz="2800" dirty="0"/>
          </a:p>
        </p:txBody>
      </p:sp>
      <p:sp>
        <p:nvSpPr>
          <p:cNvPr id="4" name="ZoneTexte 3">
            <a:extLst>
              <a:ext uri="{FF2B5EF4-FFF2-40B4-BE49-F238E27FC236}">
                <a16:creationId xmlns:a16="http://schemas.microsoft.com/office/drawing/2014/main" id="{66D995C6-F113-4746-8222-0A42073F6E14}"/>
              </a:ext>
            </a:extLst>
          </p:cNvPr>
          <p:cNvSpPr txBox="1"/>
          <p:nvPr/>
        </p:nvSpPr>
        <p:spPr>
          <a:xfrm>
            <a:off x="6804248" y="6372036"/>
            <a:ext cx="1481311" cy="253916"/>
          </a:xfrm>
          <a:prstGeom prst="rect">
            <a:avLst/>
          </a:prstGeom>
          <a:noFill/>
        </p:spPr>
        <p:txBody>
          <a:bodyPr wrap="square" rtlCol="0">
            <a:spAutoFit/>
          </a:bodyPr>
          <a:lstStyle/>
          <a:p>
            <a:r>
              <a:rPr lang="fr-CA" altLang="en-US" sz="1050" dirty="0"/>
              <a:t>© Saint-Arnaud,   2018</a:t>
            </a:r>
            <a:endParaRPr lang="fr-FR" sz="1050" dirty="0"/>
          </a:p>
        </p:txBody>
      </p:sp>
    </p:spTree>
    <p:extLst>
      <p:ext uri="{BB962C8B-B14F-4D97-AF65-F5344CB8AC3E}">
        <p14:creationId xmlns:p14="http://schemas.microsoft.com/office/powerpoint/2010/main" val="1102097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BEE99E-7F33-4241-AC3C-51F01F520852}"/>
              </a:ext>
            </a:extLst>
          </p:cNvPr>
          <p:cNvSpPr>
            <a:spLocks noGrp="1"/>
          </p:cNvSpPr>
          <p:nvPr>
            <p:ph type="title"/>
          </p:nvPr>
        </p:nvSpPr>
        <p:spPr>
          <a:xfrm>
            <a:off x="856060" y="618518"/>
            <a:ext cx="7429499" cy="1370322"/>
          </a:xfrm>
        </p:spPr>
        <p:txBody>
          <a:bodyPr>
            <a:normAutofit/>
          </a:bodyPr>
          <a:lstStyle/>
          <a:p>
            <a:r>
              <a:rPr lang="fr-CA" dirty="0"/>
              <a:t>2.1-Les repères EMPIRIQUES et la casuistique</a:t>
            </a:r>
            <a:endParaRPr lang="fr-FR" dirty="0"/>
          </a:p>
        </p:txBody>
      </p:sp>
      <p:sp>
        <p:nvSpPr>
          <p:cNvPr id="3" name="Espace réservé du contenu 2">
            <a:extLst>
              <a:ext uri="{FF2B5EF4-FFF2-40B4-BE49-F238E27FC236}">
                <a16:creationId xmlns:a16="http://schemas.microsoft.com/office/drawing/2014/main" id="{1F00BF7C-4D11-42D0-ABDD-F32DBD029D36}"/>
              </a:ext>
            </a:extLst>
          </p:cNvPr>
          <p:cNvSpPr>
            <a:spLocks noGrp="1"/>
          </p:cNvSpPr>
          <p:nvPr>
            <p:ph idx="1"/>
          </p:nvPr>
        </p:nvSpPr>
        <p:spPr>
          <a:xfrm>
            <a:off x="856060" y="2266771"/>
            <a:ext cx="7676380" cy="4018535"/>
          </a:xfrm>
        </p:spPr>
        <p:txBody>
          <a:bodyPr>
            <a:noAutofit/>
          </a:bodyPr>
          <a:lstStyle/>
          <a:p>
            <a:r>
              <a:rPr lang="fr-CA" sz="2600" dirty="0">
                <a:latin typeface="Calibri" panose="020F0502020204030204" pitchFamily="34" charset="0"/>
                <a:cs typeface="Calibri" panose="020F0502020204030204" pitchFamily="34" charset="0"/>
              </a:rPr>
              <a:t>Méthode développée pour l’ éthique clinique initialement par </a:t>
            </a:r>
            <a:r>
              <a:rPr lang="fr-CA" sz="2600" dirty="0" err="1">
                <a:latin typeface="Calibri" panose="020F0502020204030204" pitchFamily="34" charset="0"/>
                <a:cs typeface="Calibri" panose="020F0502020204030204" pitchFamily="34" charset="0"/>
              </a:rPr>
              <a:t>Jonsen</a:t>
            </a:r>
            <a:r>
              <a:rPr lang="fr-CA" sz="2600" dirty="0">
                <a:latin typeface="Calibri" panose="020F0502020204030204" pitchFamily="34" charset="0"/>
                <a:cs typeface="Calibri" panose="020F0502020204030204" pitchFamily="34" charset="0"/>
              </a:rPr>
              <a:t>, Siegler et </a:t>
            </a:r>
            <a:r>
              <a:rPr lang="fr-CA" sz="2600" dirty="0" err="1">
                <a:latin typeface="Calibri" panose="020F0502020204030204" pitchFamily="34" charset="0"/>
                <a:cs typeface="Calibri" panose="020F0502020204030204" pitchFamily="34" charset="0"/>
              </a:rPr>
              <a:t>Winslade</a:t>
            </a:r>
            <a:r>
              <a:rPr lang="fr-CA" sz="2600" dirty="0">
                <a:latin typeface="Calibri" panose="020F0502020204030204" pitchFamily="34" charset="0"/>
                <a:cs typeface="Calibri" panose="020F0502020204030204" pitchFamily="34" charset="0"/>
              </a:rPr>
              <a:t> (1</a:t>
            </a:r>
            <a:r>
              <a:rPr lang="fr-CA" sz="2600" baseline="30000" dirty="0">
                <a:latin typeface="Calibri" panose="020F0502020204030204" pitchFamily="34" charset="0"/>
                <a:cs typeface="Calibri" panose="020F0502020204030204" pitchFamily="34" charset="0"/>
              </a:rPr>
              <a:t>ère</a:t>
            </a:r>
            <a:r>
              <a:rPr lang="fr-CA" sz="2600" dirty="0">
                <a:latin typeface="Calibri" panose="020F0502020204030204" pitchFamily="34" charset="0"/>
                <a:cs typeface="Calibri" panose="020F0502020204030204" pitchFamily="34" charset="0"/>
              </a:rPr>
              <a:t>  édition: 1978)</a:t>
            </a:r>
          </a:p>
          <a:p>
            <a:r>
              <a:rPr lang="fr-CA" sz="2600" dirty="0">
                <a:latin typeface="Calibri" panose="020F0502020204030204" pitchFamily="34" charset="0"/>
                <a:cs typeface="Calibri" panose="020F0502020204030204" pitchFamily="34" charset="0"/>
              </a:rPr>
              <a:t>Grille d’analyse adaptée à la clinique qui tient compte du contexte, des circonstances et des valeurs en cause</a:t>
            </a:r>
          </a:p>
          <a:p>
            <a:r>
              <a:rPr lang="fr-CA" sz="2600" dirty="0">
                <a:latin typeface="Calibri" panose="020F0502020204030204" pitchFamily="34" charset="0"/>
                <a:cs typeface="Calibri" panose="020F0502020204030204" pitchFamily="34" charset="0"/>
              </a:rPr>
              <a:t>S’applique sous forme de questions réunies sous quatre grands thèmes: Indications de santé, Préférences des patients, Qualité de vie et Contexte.</a:t>
            </a:r>
            <a:endParaRPr lang="fr-FR" sz="2600" dirty="0">
              <a:latin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FA17DBC3-A7B9-4A0B-A93A-5A0BD726ECCB}"/>
              </a:ext>
            </a:extLst>
          </p:cNvPr>
          <p:cNvSpPr txBox="1"/>
          <p:nvPr/>
        </p:nvSpPr>
        <p:spPr>
          <a:xfrm>
            <a:off x="6876256" y="6453336"/>
            <a:ext cx="1512167" cy="253916"/>
          </a:xfrm>
          <a:prstGeom prst="rect">
            <a:avLst/>
          </a:prstGeom>
          <a:noFill/>
        </p:spPr>
        <p:txBody>
          <a:bodyPr wrap="square" rtlCol="0">
            <a:spAutoFit/>
          </a:bodyPr>
          <a:lstStyle/>
          <a:p>
            <a:r>
              <a:rPr lang="fr-CA" altLang="en-US" sz="1050" dirty="0"/>
              <a:t>© Saint-Arnaud,   2018</a:t>
            </a:r>
            <a:endParaRPr lang="fr-FR" sz="1050" dirty="0"/>
          </a:p>
        </p:txBody>
      </p:sp>
    </p:spTree>
    <p:extLst>
      <p:ext uri="{BB962C8B-B14F-4D97-AF65-F5344CB8AC3E}">
        <p14:creationId xmlns:p14="http://schemas.microsoft.com/office/powerpoint/2010/main" val="731540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94928" y="-243408"/>
            <a:ext cx="7005464" cy="1059970"/>
          </a:xfrm>
        </p:spPr>
        <p:txBody>
          <a:bodyPr>
            <a:normAutofit fontScale="90000"/>
          </a:bodyPr>
          <a:lstStyle/>
          <a:p>
            <a:br>
              <a:rPr lang="fr-CA" sz="4000" dirty="0"/>
            </a:br>
            <a:r>
              <a:rPr lang="fr-CA" sz="4000" dirty="0"/>
              <a:t>2.11-Indications de santé</a:t>
            </a:r>
          </a:p>
        </p:txBody>
      </p:sp>
      <p:sp>
        <p:nvSpPr>
          <p:cNvPr id="4099" name="Rectangle 3"/>
          <p:cNvSpPr>
            <a:spLocks noGrp="1" noChangeArrowheads="1"/>
          </p:cNvSpPr>
          <p:nvPr>
            <p:ph idx="1"/>
          </p:nvPr>
        </p:nvSpPr>
        <p:spPr>
          <a:xfrm>
            <a:off x="971600" y="980728"/>
            <a:ext cx="7704856" cy="5877273"/>
          </a:xfrm>
        </p:spPr>
        <p:txBody>
          <a:bodyPr/>
          <a:lstStyle/>
          <a:p>
            <a:pPr marL="0" indent="0">
              <a:lnSpc>
                <a:spcPct val="80000"/>
              </a:lnSpc>
              <a:buNone/>
            </a:pPr>
            <a:endParaRPr lang="fr-CA" sz="2200" dirty="0"/>
          </a:p>
          <a:p>
            <a:pPr>
              <a:lnSpc>
                <a:spcPct val="80000"/>
              </a:lnSpc>
            </a:pPr>
            <a:r>
              <a:rPr lang="fr-CA" dirty="0"/>
              <a:t>Quels sont les problèmes de santé du patient, ses diagnostics et pronostic?</a:t>
            </a:r>
          </a:p>
          <a:p>
            <a:pPr>
              <a:lnSpc>
                <a:spcPct val="80000"/>
              </a:lnSpc>
            </a:pPr>
            <a:r>
              <a:rPr lang="fr-CA" dirty="0"/>
              <a:t>Quelle est la nature des problèmes? Aigus, chroniques, critiques, émergents, réversibles</a:t>
            </a:r>
          </a:p>
          <a:p>
            <a:pPr>
              <a:lnSpc>
                <a:spcPct val="80000"/>
              </a:lnSpc>
            </a:pPr>
            <a:r>
              <a:rPr lang="fr-CA" dirty="0"/>
              <a:t>Quels sont les buts des interventions et des soins? Quelles sont les probabilités de succès des interventions?</a:t>
            </a:r>
          </a:p>
          <a:p>
            <a:pPr>
              <a:lnSpc>
                <a:spcPct val="80000"/>
              </a:lnSpc>
            </a:pPr>
            <a:r>
              <a:rPr lang="fr-CA" dirty="0"/>
              <a:t>Quels sont les plans de soins?</a:t>
            </a:r>
          </a:p>
          <a:p>
            <a:pPr>
              <a:lnSpc>
                <a:spcPct val="80000"/>
              </a:lnSpc>
            </a:pPr>
            <a:r>
              <a:rPr lang="fr-CA" dirty="0"/>
              <a:t>Quels sont les plans de soins en cas d’insuccès des thérapies? </a:t>
            </a:r>
          </a:p>
          <a:p>
            <a:pPr>
              <a:lnSpc>
                <a:spcPct val="80000"/>
              </a:lnSpc>
            </a:pPr>
            <a:r>
              <a:rPr lang="fr-CA" dirty="0"/>
              <a:t>Un niveau d’intervention médicale (NIM) a-t-il été prescrit?</a:t>
            </a:r>
          </a:p>
          <a:p>
            <a:pPr>
              <a:lnSpc>
                <a:spcPct val="80000"/>
              </a:lnSpc>
            </a:pPr>
            <a:r>
              <a:rPr lang="fr-CA" dirty="0"/>
              <a:t>Comment ce patient peut-il bénéficier de soins santé et comment des torts peuvent-ils être évités?</a:t>
            </a:r>
          </a:p>
          <a:p>
            <a:pPr>
              <a:lnSpc>
                <a:spcPct val="80000"/>
              </a:lnSpc>
            </a:pPr>
            <a:endParaRPr lang="fr-CA" sz="2200" dirty="0"/>
          </a:p>
          <a:p>
            <a:pPr>
              <a:lnSpc>
                <a:spcPct val="80000"/>
              </a:lnSpc>
            </a:pPr>
            <a:r>
              <a:rPr lang="fr-CA" sz="2000" dirty="0"/>
              <a:t>Adaptation par J. Saint-Arnaud d’un tableau de </a:t>
            </a:r>
            <a:r>
              <a:rPr lang="fr-CA" sz="2000" dirty="0" err="1"/>
              <a:t>Jonsen</a:t>
            </a:r>
            <a:r>
              <a:rPr lang="fr-CA" sz="2000" dirty="0"/>
              <a:t>, Siegler et </a:t>
            </a:r>
            <a:r>
              <a:rPr lang="fr-CA" sz="2000" dirty="0" err="1"/>
              <a:t>Winslade</a:t>
            </a:r>
            <a:r>
              <a:rPr lang="fr-CA" sz="2000" dirty="0"/>
              <a:t> (1998, 2002), </a:t>
            </a:r>
            <a:r>
              <a:rPr lang="fr-CA" sz="2000" dirty="0" err="1"/>
              <a:t>Clinical</a:t>
            </a:r>
            <a:r>
              <a:rPr lang="fr-CA" sz="2000" dirty="0"/>
              <a:t> </a:t>
            </a:r>
            <a:r>
              <a:rPr lang="fr-CA" sz="2000" dirty="0" err="1"/>
              <a:t>Ethics</a:t>
            </a:r>
            <a:r>
              <a:rPr lang="fr-CA" sz="2000" dirty="0"/>
              <a:t>, p. 11</a:t>
            </a:r>
          </a:p>
          <a:p>
            <a:pPr>
              <a:lnSpc>
                <a:spcPct val="80000"/>
              </a:lnSpc>
            </a:pPr>
            <a:endParaRPr lang="fr-CA" sz="2200" dirty="0"/>
          </a:p>
        </p:txBody>
      </p:sp>
      <p:sp>
        <p:nvSpPr>
          <p:cNvPr id="2" name="Espace réservé de la date 1"/>
          <p:cNvSpPr>
            <a:spLocks noGrp="1"/>
          </p:cNvSpPr>
          <p:nvPr>
            <p:ph type="dt" sz="half" idx="10"/>
          </p:nvPr>
        </p:nvSpPr>
        <p:spPr>
          <a:xfrm>
            <a:off x="5592691" y="6448251"/>
            <a:ext cx="2057400" cy="365125"/>
          </a:xfrm>
        </p:spPr>
        <p:txBody>
          <a:bodyPr/>
          <a:lstStyle/>
          <a:p>
            <a:r>
              <a:rPr lang="fr-FR" dirty="0"/>
              <a:t>J. </a:t>
            </a:r>
            <a:r>
              <a:rPr lang="fr-CA" altLang="en-US" dirty="0"/>
              <a:t>© Saint-Arnaud,   2018 </a:t>
            </a:r>
            <a:endParaRPr lang="fr-CA" dirty="0"/>
          </a:p>
        </p:txBody>
      </p:sp>
      <p:sp>
        <p:nvSpPr>
          <p:cNvPr id="3" name="Espace réservé du numéro de diapositive 2"/>
          <p:cNvSpPr>
            <a:spLocks noGrp="1"/>
          </p:cNvSpPr>
          <p:nvPr>
            <p:ph type="sldNum" sz="quarter" idx="12"/>
          </p:nvPr>
        </p:nvSpPr>
        <p:spPr/>
        <p:txBody>
          <a:bodyPr/>
          <a:lstStyle/>
          <a:p>
            <a:fld id="{801AC8D2-BE0A-4A31-88A4-738BC195DE67}" type="slidenum">
              <a:rPr lang="fr-CA" smtClean="0"/>
              <a:t>18</a:t>
            </a:fld>
            <a:endParaRPr lang="fr-CA"/>
          </a:p>
        </p:txBody>
      </p:sp>
    </p:spTree>
    <p:extLst>
      <p:ext uri="{BB962C8B-B14F-4D97-AF65-F5344CB8AC3E}">
        <p14:creationId xmlns:p14="http://schemas.microsoft.com/office/powerpoint/2010/main" val="856144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4625"/>
            <a:ext cx="8229600" cy="648072"/>
          </a:xfrm>
        </p:spPr>
        <p:txBody>
          <a:bodyPr/>
          <a:lstStyle/>
          <a:p>
            <a:r>
              <a:rPr lang="fr-CA" dirty="0"/>
              <a:t>	2.12-Volontés du patient</a:t>
            </a:r>
          </a:p>
        </p:txBody>
      </p:sp>
      <p:sp>
        <p:nvSpPr>
          <p:cNvPr id="5123" name="Rectangle 3"/>
          <p:cNvSpPr>
            <a:spLocks noGrp="1" noChangeArrowheads="1"/>
          </p:cNvSpPr>
          <p:nvPr>
            <p:ph idx="1"/>
          </p:nvPr>
        </p:nvSpPr>
        <p:spPr>
          <a:xfrm>
            <a:off x="539750" y="1008335"/>
            <a:ext cx="8229600" cy="5877049"/>
          </a:xfrm>
        </p:spPr>
        <p:txBody>
          <a:bodyPr>
            <a:normAutofit/>
          </a:bodyPr>
          <a:lstStyle/>
          <a:p>
            <a:pPr marL="609600" indent="-609600">
              <a:lnSpc>
                <a:spcPct val="80000"/>
              </a:lnSpc>
            </a:pPr>
            <a:r>
              <a:rPr lang="fr-CA" dirty="0"/>
              <a:t>Le patient est-il apte à décider pour lui-même cliniquement et légalement? </a:t>
            </a:r>
          </a:p>
          <a:p>
            <a:pPr marL="609600" indent="-609600">
              <a:lnSpc>
                <a:spcPct val="80000"/>
              </a:lnSpc>
            </a:pPr>
            <a:r>
              <a:rPr lang="fr-CA" dirty="0"/>
              <a:t>S’il est apte, quelles sont ses préférences au regard des interventions des soins possibles?</a:t>
            </a:r>
          </a:p>
          <a:p>
            <a:pPr marL="609600" indent="-609600">
              <a:lnSpc>
                <a:spcPct val="80000"/>
              </a:lnSpc>
            </a:pPr>
            <a:r>
              <a:rPr lang="fr-CA" dirty="0"/>
              <a:t>Le patient a-t-il été informé des bénéfices et des risques? A-t-il bien compris l’information? A-t-il consenti sans coercition?</a:t>
            </a:r>
          </a:p>
          <a:p>
            <a:pPr marL="609600" indent="-609600">
              <a:lnSpc>
                <a:spcPct val="80000"/>
              </a:lnSpc>
            </a:pPr>
            <a:r>
              <a:rPr lang="fr-CA" dirty="0"/>
              <a:t>S’il est inapte, est-il représenté légalement? Qui est son représentant? Fait-il les choix appropriés en utilisant les standards admis?</a:t>
            </a:r>
          </a:p>
          <a:p>
            <a:pPr marL="609600" indent="-609600">
              <a:lnSpc>
                <a:spcPct val="80000"/>
              </a:lnSpc>
            </a:pPr>
            <a:r>
              <a:rPr lang="fr-CA" dirty="0"/>
              <a:t>A-t-il antérieurement  exprimé des préférences? </a:t>
            </a:r>
          </a:p>
          <a:p>
            <a:pPr marL="609600" indent="-609600">
              <a:lnSpc>
                <a:spcPct val="80000"/>
              </a:lnSpc>
            </a:pPr>
            <a:r>
              <a:rPr lang="fr-CA" dirty="0"/>
              <a:t>Le patient refuse-t-il de coopérer? Si oui, Pourquoi?</a:t>
            </a:r>
          </a:p>
          <a:p>
            <a:pPr marL="609600" indent="-609600">
              <a:lnSpc>
                <a:spcPct val="80000"/>
              </a:lnSpc>
            </a:pPr>
            <a:r>
              <a:rPr lang="fr-CA" dirty="0"/>
              <a:t>Le droit éthique et légal du patient à participer aux processus décisionnels est-il respecté?</a:t>
            </a:r>
          </a:p>
          <a:p>
            <a:pPr marL="609600" indent="-609600">
              <a:lnSpc>
                <a:spcPct val="80000"/>
              </a:lnSpc>
            </a:pPr>
            <a:endParaRPr lang="fr-CA" dirty="0"/>
          </a:p>
          <a:p>
            <a:pPr marL="609600" indent="-609600">
              <a:lnSpc>
                <a:spcPct val="80000"/>
              </a:lnSpc>
            </a:pPr>
            <a:r>
              <a:rPr lang="fr-CA" sz="2000" dirty="0"/>
              <a:t>Adaptation par J. Saint-Arnaud d’un tableau de </a:t>
            </a:r>
            <a:r>
              <a:rPr lang="fr-CA" sz="2000" dirty="0" err="1"/>
              <a:t>Jonsen</a:t>
            </a:r>
            <a:r>
              <a:rPr lang="fr-CA" sz="2000" dirty="0"/>
              <a:t>, </a:t>
            </a:r>
            <a:r>
              <a:rPr lang="fr-CA" sz="2000" dirty="0" err="1"/>
              <a:t>Siegler</a:t>
            </a:r>
            <a:r>
              <a:rPr lang="fr-CA" sz="2000" dirty="0"/>
              <a:t> et </a:t>
            </a:r>
            <a:r>
              <a:rPr lang="fr-CA" sz="2000" dirty="0" err="1"/>
              <a:t>Winslade</a:t>
            </a:r>
            <a:r>
              <a:rPr lang="fr-CA" sz="2000" dirty="0"/>
              <a:t> (1998), </a:t>
            </a:r>
            <a:r>
              <a:rPr lang="fr-CA" sz="2000" dirty="0" err="1"/>
              <a:t>Clinical</a:t>
            </a:r>
            <a:r>
              <a:rPr lang="fr-CA" sz="2000" dirty="0"/>
              <a:t> </a:t>
            </a:r>
            <a:r>
              <a:rPr lang="fr-CA" sz="2000" dirty="0" err="1"/>
              <a:t>Ethics</a:t>
            </a:r>
            <a:r>
              <a:rPr lang="fr-CA" sz="2000" dirty="0"/>
              <a:t>, p. 11</a:t>
            </a:r>
          </a:p>
          <a:p>
            <a:pPr marL="609600" indent="-609600">
              <a:lnSpc>
                <a:spcPct val="80000"/>
              </a:lnSpc>
            </a:pPr>
            <a:endParaRPr lang="fr-CA" sz="2200" dirty="0"/>
          </a:p>
        </p:txBody>
      </p:sp>
      <p:sp>
        <p:nvSpPr>
          <p:cNvPr id="2" name="Espace réservé de la date 1"/>
          <p:cNvSpPr>
            <a:spLocks noGrp="1"/>
          </p:cNvSpPr>
          <p:nvPr>
            <p:ph type="dt" sz="half" idx="10"/>
          </p:nvPr>
        </p:nvSpPr>
        <p:spPr>
          <a:xfrm>
            <a:off x="5592691" y="6448251"/>
            <a:ext cx="2057400" cy="365125"/>
          </a:xfrm>
        </p:spPr>
        <p:txBody>
          <a:bodyPr/>
          <a:lstStyle/>
          <a:p>
            <a:r>
              <a:rPr lang="fr-CA" altLang="en-US" dirty="0"/>
              <a:t>© Saint-Arnaud,   2018 </a:t>
            </a:r>
            <a:endParaRPr lang="fr-CA" dirty="0"/>
          </a:p>
        </p:txBody>
      </p:sp>
      <p:sp>
        <p:nvSpPr>
          <p:cNvPr id="3" name="Espace réservé du numéro de diapositive 2"/>
          <p:cNvSpPr>
            <a:spLocks noGrp="1"/>
          </p:cNvSpPr>
          <p:nvPr>
            <p:ph type="sldNum" sz="quarter" idx="12"/>
          </p:nvPr>
        </p:nvSpPr>
        <p:spPr/>
        <p:txBody>
          <a:bodyPr/>
          <a:lstStyle/>
          <a:p>
            <a:fld id="{801AC8D2-BE0A-4A31-88A4-738BC195DE67}" type="slidenum">
              <a:rPr lang="fr-CA" smtClean="0"/>
              <a:t>19</a:t>
            </a:fld>
            <a:endParaRPr lang="fr-CA"/>
          </a:p>
        </p:txBody>
      </p:sp>
    </p:spTree>
    <p:extLst>
      <p:ext uri="{BB962C8B-B14F-4D97-AF65-F5344CB8AC3E}">
        <p14:creationId xmlns:p14="http://schemas.microsoft.com/office/powerpoint/2010/main" val="1785404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CBE754-7AC6-4857-96B5-64C7FFBF0095}"/>
              </a:ext>
            </a:extLst>
          </p:cNvPr>
          <p:cNvSpPr>
            <a:spLocks noGrp="1"/>
          </p:cNvSpPr>
          <p:nvPr>
            <p:ph type="title"/>
          </p:nvPr>
        </p:nvSpPr>
        <p:spPr>
          <a:xfrm>
            <a:off x="1174949" y="-243408"/>
            <a:ext cx="7429499" cy="1656184"/>
          </a:xfrm>
        </p:spPr>
        <p:txBody>
          <a:bodyPr/>
          <a:lstStyle/>
          <a:p>
            <a:r>
              <a:rPr lang="fr-CA" dirty="0"/>
              <a:t>Plan de la présentation</a:t>
            </a:r>
            <a:endParaRPr lang="fr-FR" dirty="0"/>
          </a:p>
        </p:txBody>
      </p:sp>
      <p:sp>
        <p:nvSpPr>
          <p:cNvPr id="3" name="Espace réservé du contenu 2">
            <a:extLst>
              <a:ext uri="{FF2B5EF4-FFF2-40B4-BE49-F238E27FC236}">
                <a16:creationId xmlns:a16="http://schemas.microsoft.com/office/drawing/2014/main" id="{69BDAED1-9ED9-4F98-B0D3-3ADAE950338E}"/>
              </a:ext>
            </a:extLst>
          </p:cNvPr>
          <p:cNvSpPr>
            <a:spLocks noGrp="1"/>
          </p:cNvSpPr>
          <p:nvPr>
            <p:ph idx="1"/>
          </p:nvPr>
        </p:nvSpPr>
        <p:spPr>
          <a:xfrm>
            <a:off x="856060" y="1052736"/>
            <a:ext cx="7604372" cy="5805264"/>
          </a:xfrm>
        </p:spPr>
        <p:txBody>
          <a:bodyPr>
            <a:normAutofit fontScale="92500" lnSpcReduction="10000"/>
          </a:bodyPr>
          <a:lstStyle/>
          <a:p>
            <a:pPr marL="0" indent="0">
              <a:buNone/>
            </a:pPr>
            <a:r>
              <a:rPr lang="fr-CA" sz="2800" dirty="0"/>
              <a:t>Introduction</a:t>
            </a:r>
          </a:p>
          <a:p>
            <a:pPr marL="0" indent="0">
              <a:buNone/>
            </a:pPr>
            <a:r>
              <a:rPr lang="fr-CA" sz="2800" dirty="0"/>
              <a:t>1-Définitions des concepts-clés</a:t>
            </a:r>
          </a:p>
          <a:p>
            <a:pPr marL="0" indent="0">
              <a:buNone/>
            </a:pPr>
            <a:r>
              <a:rPr lang="fr-CA" sz="2800" dirty="0"/>
              <a:t>2-Types de repères et méthodes d’analyse correspondantes en éthique de la santé</a:t>
            </a:r>
          </a:p>
          <a:p>
            <a:pPr marL="0" indent="0">
              <a:buNone/>
            </a:pPr>
            <a:r>
              <a:rPr lang="fr-CA" sz="2800" dirty="0"/>
              <a:t>	Repères empiriques: casuistique</a:t>
            </a:r>
          </a:p>
          <a:p>
            <a:pPr marL="0" indent="0">
              <a:buNone/>
            </a:pPr>
            <a:r>
              <a:rPr lang="fr-CA" sz="2800" dirty="0"/>
              <a:t>	Repères déontologiques: code de déontologie et 	principes d ’éthique de la santé</a:t>
            </a:r>
          </a:p>
          <a:p>
            <a:pPr marL="0" indent="0">
              <a:buNone/>
            </a:pPr>
            <a:r>
              <a:rPr lang="fr-CA" sz="2800" dirty="0"/>
              <a:t>	Repères procéduraux: éthique de la discussion</a:t>
            </a:r>
          </a:p>
          <a:p>
            <a:pPr marL="0" indent="0">
              <a:buNone/>
            </a:pPr>
            <a:r>
              <a:rPr lang="fr-CA" sz="2800" dirty="0"/>
              <a:t>3-DARPÉSI : Étapes de la méthode et intégration des repères et des techniques d’analyse</a:t>
            </a:r>
          </a:p>
          <a:p>
            <a:pPr marL="0" indent="0">
              <a:buNone/>
            </a:pPr>
            <a:r>
              <a:rPr lang="fr-CA" sz="2800" dirty="0"/>
              <a:t>Conclusion</a:t>
            </a:r>
          </a:p>
          <a:p>
            <a:pPr marL="0" indent="0">
              <a:buNone/>
            </a:pPr>
            <a:endParaRPr lang="fr-FR" dirty="0"/>
          </a:p>
        </p:txBody>
      </p:sp>
    </p:spTree>
    <p:extLst>
      <p:ext uri="{BB962C8B-B14F-4D97-AF65-F5344CB8AC3E}">
        <p14:creationId xmlns:p14="http://schemas.microsoft.com/office/powerpoint/2010/main" val="31539190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849312"/>
          </a:xfrm>
        </p:spPr>
        <p:txBody>
          <a:bodyPr/>
          <a:lstStyle/>
          <a:p>
            <a:r>
              <a:rPr lang="fr-CA" dirty="0"/>
              <a:t>	2.13-Qualité de vie</a:t>
            </a:r>
          </a:p>
        </p:txBody>
      </p:sp>
      <p:sp>
        <p:nvSpPr>
          <p:cNvPr id="6147" name="Rectangle 3"/>
          <p:cNvSpPr>
            <a:spLocks noGrp="1" noChangeArrowheads="1"/>
          </p:cNvSpPr>
          <p:nvPr>
            <p:ph idx="1"/>
          </p:nvPr>
        </p:nvSpPr>
        <p:spPr>
          <a:xfrm>
            <a:off x="827583" y="1512143"/>
            <a:ext cx="7652841" cy="7461473"/>
          </a:xfrm>
        </p:spPr>
        <p:txBody>
          <a:bodyPr/>
          <a:lstStyle/>
          <a:p>
            <a:pPr marL="609600" indent="-609600">
              <a:lnSpc>
                <a:spcPct val="80000"/>
              </a:lnSpc>
            </a:pPr>
            <a:r>
              <a:rPr lang="fr-CA" dirty="0"/>
              <a:t>Quelles sont les chances pour le patient d’un retour à une vie normale, avec ou sans intervention de soin?</a:t>
            </a:r>
          </a:p>
          <a:p>
            <a:pPr marL="609600" indent="-609600">
              <a:lnSpc>
                <a:spcPct val="80000"/>
              </a:lnSpc>
            </a:pPr>
            <a:r>
              <a:rPr lang="fr-CA" dirty="0"/>
              <a:t>Y a-t-il des distorsions (</a:t>
            </a:r>
            <a:r>
              <a:rPr lang="fr-CA" i="1" dirty="0" err="1"/>
              <a:t>bias</a:t>
            </a:r>
            <a:r>
              <a:rPr lang="fr-CA" dirty="0"/>
              <a:t>) dans l’évaluation que fait l’équipe de soin de la qualité de vie du patient?</a:t>
            </a:r>
          </a:p>
          <a:p>
            <a:pPr marL="609600" indent="-609600">
              <a:lnSpc>
                <a:spcPct val="80000"/>
              </a:lnSpc>
            </a:pPr>
            <a:r>
              <a:rPr lang="fr-CA" dirty="0"/>
              <a:t>Quelles sont les séquelles physiques, mentales et sociales probables si le traitement réussit?</a:t>
            </a:r>
          </a:p>
          <a:p>
            <a:pPr marL="609600" indent="-609600">
              <a:lnSpc>
                <a:spcPct val="80000"/>
              </a:lnSpc>
            </a:pPr>
            <a:r>
              <a:rPr lang="fr-CA" dirty="0"/>
              <a:t>La condition de santé présente ou future du patient peut-elle inciter à juger la vie indésirable? </a:t>
            </a:r>
          </a:p>
          <a:p>
            <a:pPr marL="609600" indent="-609600">
              <a:lnSpc>
                <a:spcPct val="80000"/>
              </a:lnSpc>
            </a:pPr>
            <a:r>
              <a:rPr lang="fr-CA" dirty="0"/>
              <a:t>Y a-t-il une raison de cesser le traitement?</a:t>
            </a:r>
          </a:p>
          <a:p>
            <a:pPr marL="609600" indent="-609600">
              <a:lnSpc>
                <a:spcPct val="80000"/>
              </a:lnSpc>
            </a:pPr>
            <a:r>
              <a:rPr lang="fr-CA" dirty="0"/>
              <a:t>A-t-on prévu des soins palliatifs et de confort?</a:t>
            </a:r>
          </a:p>
          <a:p>
            <a:pPr marL="609600" indent="-609600">
              <a:lnSpc>
                <a:spcPct val="80000"/>
              </a:lnSpc>
            </a:pPr>
            <a:endParaRPr lang="fr-CA" sz="2200" dirty="0"/>
          </a:p>
          <a:p>
            <a:pPr marL="0" indent="0">
              <a:lnSpc>
                <a:spcPct val="80000"/>
              </a:lnSpc>
              <a:buNone/>
            </a:pPr>
            <a:r>
              <a:rPr lang="fr-CA" sz="2000" dirty="0"/>
              <a:t>Adaptation par J. Saint-Arnaud d’un tableau de </a:t>
            </a:r>
            <a:r>
              <a:rPr lang="fr-CA" sz="2000" dirty="0" err="1"/>
              <a:t>Jonsen</a:t>
            </a:r>
            <a:r>
              <a:rPr lang="fr-CA" sz="2000" dirty="0"/>
              <a:t>, Siegler et </a:t>
            </a:r>
            <a:r>
              <a:rPr lang="fr-CA" sz="2000" dirty="0" err="1"/>
              <a:t>Winslade</a:t>
            </a:r>
            <a:r>
              <a:rPr lang="fr-CA" sz="2000" dirty="0"/>
              <a:t> (1998), </a:t>
            </a:r>
            <a:r>
              <a:rPr lang="fr-CA" sz="2000" dirty="0" err="1"/>
              <a:t>Clinical</a:t>
            </a:r>
            <a:r>
              <a:rPr lang="fr-CA" sz="2000" dirty="0"/>
              <a:t> </a:t>
            </a:r>
            <a:r>
              <a:rPr lang="fr-CA" sz="2000" dirty="0" err="1"/>
              <a:t>Ethics</a:t>
            </a:r>
            <a:r>
              <a:rPr lang="fr-CA" sz="2000" dirty="0"/>
              <a:t>, p. 11</a:t>
            </a:r>
          </a:p>
        </p:txBody>
      </p:sp>
      <p:sp>
        <p:nvSpPr>
          <p:cNvPr id="2" name="Espace réservé de la date 1"/>
          <p:cNvSpPr>
            <a:spLocks noGrp="1"/>
          </p:cNvSpPr>
          <p:nvPr>
            <p:ph type="dt" sz="half" idx="10"/>
          </p:nvPr>
        </p:nvSpPr>
        <p:spPr>
          <a:xfrm>
            <a:off x="5592691" y="6448251"/>
            <a:ext cx="2057400" cy="365125"/>
          </a:xfrm>
        </p:spPr>
        <p:txBody>
          <a:bodyPr/>
          <a:lstStyle/>
          <a:p>
            <a:r>
              <a:rPr lang="fr-CA" altLang="en-US" dirty="0"/>
              <a:t>© Saint-Arnaud,   2018 </a:t>
            </a:r>
            <a:endParaRPr lang="fr-CA" dirty="0"/>
          </a:p>
        </p:txBody>
      </p:sp>
      <p:sp>
        <p:nvSpPr>
          <p:cNvPr id="3" name="Espace réservé du numéro de diapositive 2"/>
          <p:cNvSpPr>
            <a:spLocks noGrp="1"/>
          </p:cNvSpPr>
          <p:nvPr>
            <p:ph type="sldNum" sz="quarter" idx="12"/>
          </p:nvPr>
        </p:nvSpPr>
        <p:spPr/>
        <p:txBody>
          <a:bodyPr/>
          <a:lstStyle/>
          <a:p>
            <a:fld id="{801AC8D2-BE0A-4A31-88A4-738BC195DE67}" type="slidenum">
              <a:rPr lang="fr-CA" smtClean="0"/>
              <a:t>20</a:t>
            </a:fld>
            <a:endParaRPr lang="fr-CA"/>
          </a:p>
        </p:txBody>
      </p:sp>
    </p:spTree>
    <p:extLst>
      <p:ext uri="{BB962C8B-B14F-4D97-AF65-F5344CB8AC3E}">
        <p14:creationId xmlns:p14="http://schemas.microsoft.com/office/powerpoint/2010/main" val="8138982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776287"/>
          </a:xfrm>
        </p:spPr>
        <p:txBody>
          <a:bodyPr/>
          <a:lstStyle/>
          <a:p>
            <a:r>
              <a:rPr lang="fr-CA" dirty="0"/>
              <a:t>	2.14- Contexte</a:t>
            </a:r>
          </a:p>
        </p:txBody>
      </p:sp>
      <p:sp>
        <p:nvSpPr>
          <p:cNvPr id="7171" name="Rectangle 3"/>
          <p:cNvSpPr>
            <a:spLocks noGrp="1" noChangeArrowheads="1"/>
          </p:cNvSpPr>
          <p:nvPr>
            <p:ph idx="1"/>
          </p:nvPr>
        </p:nvSpPr>
        <p:spPr>
          <a:xfrm>
            <a:off x="662880" y="1341438"/>
            <a:ext cx="8229600" cy="5516562"/>
          </a:xfrm>
        </p:spPr>
        <p:txBody>
          <a:bodyPr>
            <a:normAutofit fontScale="92500" lnSpcReduction="10000"/>
          </a:bodyPr>
          <a:lstStyle/>
          <a:p>
            <a:pPr marL="609600" indent="-609600">
              <a:lnSpc>
                <a:spcPct val="80000"/>
              </a:lnSpc>
            </a:pPr>
            <a:r>
              <a:rPr lang="fr-CA" dirty="0"/>
              <a:t>Y a-t-il des problèmes familiaux qui peuvent influencer les décisions d’interventions et de soins?</a:t>
            </a:r>
          </a:p>
          <a:p>
            <a:pPr marL="609600" indent="-609600">
              <a:lnSpc>
                <a:spcPct val="80000"/>
              </a:lnSpc>
            </a:pPr>
            <a:r>
              <a:rPr lang="fr-CA" dirty="0"/>
              <a:t>Y a-t-il des problèmes dans l’équipe de soin qui peuvent influencer les décisions d’interventions et de soins?</a:t>
            </a:r>
          </a:p>
          <a:p>
            <a:pPr marL="609600" indent="-609600">
              <a:lnSpc>
                <a:spcPct val="80000"/>
              </a:lnSpc>
            </a:pPr>
            <a:r>
              <a:rPr lang="fr-CA" dirty="0"/>
              <a:t>Y a-t-il des facteurs financiers, institutionnels et économiques en cause?</a:t>
            </a:r>
          </a:p>
          <a:p>
            <a:pPr marL="609600" indent="-609600">
              <a:lnSpc>
                <a:spcPct val="80000"/>
              </a:lnSpc>
            </a:pPr>
            <a:r>
              <a:rPr lang="fr-CA" dirty="0"/>
              <a:t>Y a-t-il des facteurs religieux et culturels en cause? </a:t>
            </a:r>
          </a:p>
          <a:p>
            <a:pPr marL="609600" indent="-609600">
              <a:lnSpc>
                <a:spcPct val="80000"/>
              </a:lnSpc>
            </a:pPr>
            <a:r>
              <a:rPr lang="fr-CA" dirty="0"/>
              <a:t>Y a-t-il des raisons de briser la confidentialité?</a:t>
            </a:r>
          </a:p>
          <a:p>
            <a:pPr marL="609600" indent="-609600">
              <a:lnSpc>
                <a:spcPct val="80000"/>
              </a:lnSpc>
            </a:pPr>
            <a:r>
              <a:rPr lang="fr-CA" dirty="0"/>
              <a:t>Y a-t-il un problème d’allocation de ressources?</a:t>
            </a:r>
          </a:p>
          <a:p>
            <a:pPr marL="609600" indent="-609600">
              <a:lnSpc>
                <a:spcPct val="80000"/>
              </a:lnSpc>
            </a:pPr>
            <a:r>
              <a:rPr lang="fr-CA" dirty="0"/>
              <a:t>Quels sont les implications légales des décisions d’interventions?</a:t>
            </a:r>
          </a:p>
          <a:p>
            <a:pPr marL="609600" indent="-609600">
              <a:lnSpc>
                <a:spcPct val="80000"/>
              </a:lnSpc>
            </a:pPr>
            <a:r>
              <a:rPr lang="fr-CA" dirty="0"/>
              <a:t>La recherche clinique ou l’enseignement sont-ils en cause?</a:t>
            </a:r>
          </a:p>
          <a:p>
            <a:pPr marL="609600" indent="-609600">
              <a:lnSpc>
                <a:spcPct val="80000"/>
              </a:lnSpc>
            </a:pPr>
            <a:r>
              <a:rPr lang="fr-CA" dirty="0"/>
              <a:t>Y a-t-il des conflits d’intérêts entre les membres de l’équipe de soin ou des conflits d’intérêts institutionnels en cause?</a:t>
            </a:r>
          </a:p>
          <a:p>
            <a:pPr marL="0" indent="0">
              <a:lnSpc>
                <a:spcPct val="80000"/>
              </a:lnSpc>
              <a:buNone/>
            </a:pPr>
            <a:endParaRPr lang="fr-CA" sz="2200" dirty="0"/>
          </a:p>
          <a:p>
            <a:pPr marL="0" indent="0">
              <a:lnSpc>
                <a:spcPct val="80000"/>
              </a:lnSpc>
              <a:buNone/>
            </a:pPr>
            <a:r>
              <a:rPr lang="fr-CA" sz="2000" dirty="0"/>
              <a:t>Adaptation par J. Saint-Arnaud d’un tableau de </a:t>
            </a:r>
            <a:r>
              <a:rPr lang="fr-CA" sz="2000" dirty="0" err="1"/>
              <a:t>Jonsen</a:t>
            </a:r>
            <a:r>
              <a:rPr lang="fr-CA" sz="2000" dirty="0"/>
              <a:t>, </a:t>
            </a:r>
            <a:r>
              <a:rPr lang="fr-CA" sz="2000" dirty="0" err="1"/>
              <a:t>Siegler</a:t>
            </a:r>
            <a:r>
              <a:rPr lang="fr-CA" sz="2000" dirty="0"/>
              <a:t> et </a:t>
            </a:r>
            <a:r>
              <a:rPr lang="fr-CA" sz="2000" dirty="0" err="1"/>
              <a:t>Winslade</a:t>
            </a:r>
            <a:r>
              <a:rPr lang="fr-CA" sz="2000" dirty="0"/>
              <a:t> (1998), </a:t>
            </a:r>
            <a:r>
              <a:rPr lang="fr-CA" sz="2000" dirty="0" err="1"/>
              <a:t>Clinical</a:t>
            </a:r>
            <a:r>
              <a:rPr lang="fr-CA" sz="2000" dirty="0"/>
              <a:t> </a:t>
            </a:r>
            <a:r>
              <a:rPr lang="fr-CA" sz="2000" dirty="0" err="1"/>
              <a:t>Ethics</a:t>
            </a:r>
            <a:r>
              <a:rPr lang="fr-CA" sz="2000" dirty="0"/>
              <a:t>, p. 11</a:t>
            </a:r>
          </a:p>
        </p:txBody>
      </p:sp>
      <p:sp>
        <p:nvSpPr>
          <p:cNvPr id="2" name="Espace réservé de la date 1"/>
          <p:cNvSpPr>
            <a:spLocks noGrp="1"/>
          </p:cNvSpPr>
          <p:nvPr>
            <p:ph type="dt" sz="half" idx="10"/>
          </p:nvPr>
        </p:nvSpPr>
        <p:spPr/>
        <p:txBody>
          <a:bodyPr/>
          <a:lstStyle/>
          <a:p>
            <a:r>
              <a:rPr lang="fr-FR"/>
              <a:t>J. Saint-Arnaud</a:t>
            </a:r>
            <a:endParaRPr lang="fr-CA"/>
          </a:p>
        </p:txBody>
      </p:sp>
      <p:sp>
        <p:nvSpPr>
          <p:cNvPr id="3" name="Espace réservé du numéro de diapositive 2"/>
          <p:cNvSpPr>
            <a:spLocks noGrp="1"/>
          </p:cNvSpPr>
          <p:nvPr>
            <p:ph type="sldNum" sz="quarter" idx="12"/>
          </p:nvPr>
        </p:nvSpPr>
        <p:spPr/>
        <p:txBody>
          <a:bodyPr/>
          <a:lstStyle/>
          <a:p>
            <a:fld id="{801AC8D2-BE0A-4A31-88A4-738BC195DE67}" type="slidenum">
              <a:rPr lang="fr-CA" smtClean="0"/>
              <a:t>21</a:t>
            </a:fld>
            <a:endParaRPr lang="fr-CA"/>
          </a:p>
        </p:txBody>
      </p:sp>
      <p:sp>
        <p:nvSpPr>
          <p:cNvPr id="4" name="ZoneTexte 3">
            <a:extLst>
              <a:ext uri="{FF2B5EF4-FFF2-40B4-BE49-F238E27FC236}">
                <a16:creationId xmlns:a16="http://schemas.microsoft.com/office/drawing/2014/main" id="{AC719CD8-1E6E-4234-9DA3-71724788629A}"/>
              </a:ext>
            </a:extLst>
          </p:cNvPr>
          <p:cNvSpPr txBox="1"/>
          <p:nvPr/>
        </p:nvSpPr>
        <p:spPr>
          <a:xfrm>
            <a:off x="6804248" y="6559460"/>
            <a:ext cx="1481309" cy="253916"/>
          </a:xfrm>
          <a:prstGeom prst="rect">
            <a:avLst/>
          </a:prstGeom>
          <a:noFill/>
        </p:spPr>
        <p:txBody>
          <a:bodyPr wrap="square" rtlCol="0">
            <a:spAutoFit/>
          </a:bodyPr>
          <a:lstStyle/>
          <a:p>
            <a:r>
              <a:rPr lang="fr-CA" altLang="en-US" sz="1050" dirty="0"/>
              <a:t>© Saint-Arnaud,   2018</a:t>
            </a:r>
            <a:endParaRPr lang="fr-FR" sz="1050" dirty="0"/>
          </a:p>
        </p:txBody>
      </p:sp>
    </p:spTree>
    <p:extLst>
      <p:ext uri="{BB962C8B-B14F-4D97-AF65-F5344CB8AC3E}">
        <p14:creationId xmlns:p14="http://schemas.microsoft.com/office/powerpoint/2010/main" val="26754590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9B64CD-B11E-48F7-ADB7-50229F7E9F96}"/>
              </a:ext>
            </a:extLst>
          </p:cNvPr>
          <p:cNvSpPr>
            <a:spLocks noGrp="1"/>
          </p:cNvSpPr>
          <p:nvPr>
            <p:ph type="title"/>
          </p:nvPr>
        </p:nvSpPr>
        <p:spPr>
          <a:xfrm>
            <a:off x="856060" y="618518"/>
            <a:ext cx="7429499" cy="1298314"/>
          </a:xfrm>
        </p:spPr>
        <p:txBody>
          <a:bodyPr>
            <a:noAutofit/>
          </a:bodyPr>
          <a:lstStyle/>
          <a:p>
            <a:r>
              <a:rPr lang="fr-CA" sz="3200" dirty="0"/>
              <a:t>2.2-Repères déontologiques </a:t>
            </a:r>
            <a:br>
              <a:rPr lang="fr-CA" sz="3200" dirty="0"/>
            </a:br>
            <a:r>
              <a:rPr lang="fr-CA" sz="3200" dirty="0"/>
              <a:t>2.21-Code de déontologie </a:t>
            </a:r>
            <a:br>
              <a:rPr lang="fr-CA" sz="3200" dirty="0"/>
            </a:br>
            <a:endParaRPr lang="fr-FR" sz="3200" dirty="0"/>
          </a:p>
        </p:txBody>
      </p:sp>
      <p:sp>
        <p:nvSpPr>
          <p:cNvPr id="3" name="Espace réservé du contenu 2">
            <a:extLst>
              <a:ext uri="{FF2B5EF4-FFF2-40B4-BE49-F238E27FC236}">
                <a16:creationId xmlns:a16="http://schemas.microsoft.com/office/drawing/2014/main" id="{6570BA35-B7E0-49A0-B1E3-C36A1E554CAC}"/>
              </a:ext>
            </a:extLst>
          </p:cNvPr>
          <p:cNvSpPr>
            <a:spLocks noGrp="1"/>
          </p:cNvSpPr>
          <p:nvPr>
            <p:ph idx="1"/>
          </p:nvPr>
        </p:nvSpPr>
        <p:spPr>
          <a:xfrm>
            <a:off x="856060" y="1916832"/>
            <a:ext cx="7429499" cy="3874369"/>
          </a:xfrm>
        </p:spPr>
        <p:txBody>
          <a:bodyPr>
            <a:normAutofit lnSpcReduction="10000"/>
          </a:bodyPr>
          <a:lstStyle/>
          <a:p>
            <a:r>
              <a:rPr lang="fr-CA" dirty="0">
                <a:cs typeface="Times New Roman" pitchFamily="18" charset="0"/>
              </a:rPr>
              <a:t>Énoncés formels de principes, de normes et de valeurs partagés par les membres d'une profession, qui représentent un idéal de comportement professionnel et sert de standard pour l'évaluation de la pratique professionnelle moralement adéquate</a:t>
            </a:r>
            <a:r>
              <a:rPr lang="fr-CA" dirty="0"/>
              <a:t>.</a:t>
            </a:r>
          </a:p>
          <a:p>
            <a:r>
              <a:rPr lang="en-CA" dirty="0"/>
              <a:t>Les codes de </a:t>
            </a:r>
            <a:r>
              <a:rPr lang="en-CA" dirty="0" err="1"/>
              <a:t>déontologie</a:t>
            </a:r>
            <a:r>
              <a:rPr lang="en-CA" dirty="0"/>
              <a:t> </a:t>
            </a:r>
            <a:r>
              <a:rPr lang="en-CA" dirty="0" err="1"/>
              <a:t>indiquent</a:t>
            </a:r>
            <a:r>
              <a:rPr lang="en-CA" dirty="0"/>
              <a:t> </a:t>
            </a:r>
            <a:r>
              <a:rPr lang="en-CA" dirty="0" err="1"/>
              <a:t>ce</a:t>
            </a:r>
            <a:r>
              <a:rPr lang="en-CA" dirty="0"/>
              <a:t> qui </a:t>
            </a:r>
            <a:r>
              <a:rPr lang="en-CA" dirty="0" err="1"/>
              <a:t>doit</a:t>
            </a:r>
            <a:r>
              <a:rPr lang="en-CA" dirty="0"/>
              <a:t> </a:t>
            </a:r>
            <a:r>
              <a:rPr lang="en-CA" dirty="0" err="1"/>
              <a:t>être</a:t>
            </a:r>
            <a:r>
              <a:rPr lang="en-CA" dirty="0"/>
              <a:t> fait et </a:t>
            </a:r>
            <a:r>
              <a:rPr lang="en-CA" dirty="0" err="1"/>
              <a:t>ce</a:t>
            </a:r>
            <a:r>
              <a:rPr lang="en-CA" dirty="0"/>
              <a:t> qui ne </a:t>
            </a:r>
            <a:r>
              <a:rPr lang="en-CA" dirty="0" err="1"/>
              <a:t>doit</a:t>
            </a:r>
            <a:r>
              <a:rPr lang="en-CA" dirty="0"/>
              <a:t> pas </a:t>
            </a:r>
            <a:r>
              <a:rPr lang="en-CA" dirty="0" err="1"/>
              <a:t>être</a:t>
            </a:r>
            <a:r>
              <a:rPr lang="en-CA" dirty="0"/>
              <a:t> fait pour </a:t>
            </a:r>
            <a:r>
              <a:rPr lang="en-CA" dirty="0" err="1"/>
              <a:t>répondre</a:t>
            </a:r>
            <a:r>
              <a:rPr lang="en-CA" dirty="0"/>
              <a:t> à </a:t>
            </a:r>
            <a:r>
              <a:rPr lang="en-CA" dirty="0" err="1"/>
              <a:t>l’idéal</a:t>
            </a:r>
            <a:r>
              <a:rPr lang="en-CA" dirty="0"/>
              <a:t> </a:t>
            </a:r>
            <a:r>
              <a:rPr lang="en-CA" dirty="0" err="1"/>
              <a:t>professionnel</a:t>
            </a:r>
            <a:r>
              <a:rPr lang="en-CA" dirty="0"/>
              <a:t>. </a:t>
            </a:r>
            <a:r>
              <a:rPr lang="en-CA" dirty="0" err="1"/>
              <a:t>Ils</a:t>
            </a:r>
            <a:r>
              <a:rPr lang="en-CA" dirty="0"/>
              <a:t> </a:t>
            </a:r>
            <a:r>
              <a:rPr lang="en-CA" dirty="0" err="1"/>
              <a:t>exercent</a:t>
            </a:r>
            <a:r>
              <a:rPr lang="en-CA" dirty="0"/>
              <a:t> un </a:t>
            </a:r>
            <a:r>
              <a:rPr lang="en-CA" dirty="0" err="1"/>
              <a:t>contrôle</a:t>
            </a:r>
            <a:r>
              <a:rPr lang="en-CA" dirty="0"/>
              <a:t> sur les </a:t>
            </a:r>
            <a:r>
              <a:rPr lang="en-CA" dirty="0" err="1"/>
              <a:t>comportements</a:t>
            </a:r>
            <a:r>
              <a:rPr lang="en-CA" dirty="0"/>
              <a:t>.</a:t>
            </a:r>
          </a:p>
          <a:p>
            <a:endParaRPr lang="fr-FR" dirty="0"/>
          </a:p>
        </p:txBody>
      </p:sp>
      <p:sp>
        <p:nvSpPr>
          <p:cNvPr id="4" name="ZoneTexte 3">
            <a:extLst>
              <a:ext uri="{FF2B5EF4-FFF2-40B4-BE49-F238E27FC236}">
                <a16:creationId xmlns:a16="http://schemas.microsoft.com/office/drawing/2014/main" id="{B45E1384-F65D-4CAF-9F35-CCE904CBA867}"/>
              </a:ext>
            </a:extLst>
          </p:cNvPr>
          <p:cNvSpPr txBox="1"/>
          <p:nvPr/>
        </p:nvSpPr>
        <p:spPr>
          <a:xfrm>
            <a:off x="6804248" y="6559460"/>
            <a:ext cx="1656184" cy="253916"/>
          </a:xfrm>
          <a:prstGeom prst="rect">
            <a:avLst/>
          </a:prstGeom>
          <a:noFill/>
        </p:spPr>
        <p:txBody>
          <a:bodyPr wrap="square" rtlCol="0">
            <a:spAutoFit/>
          </a:bodyPr>
          <a:lstStyle/>
          <a:p>
            <a:r>
              <a:rPr lang="fr-CA" altLang="en-US" sz="1050" dirty="0"/>
              <a:t>© Saint-Arnaud,   2018</a:t>
            </a:r>
            <a:endParaRPr lang="fr-FR" sz="1050" dirty="0"/>
          </a:p>
        </p:txBody>
      </p:sp>
    </p:spTree>
    <p:extLst>
      <p:ext uri="{BB962C8B-B14F-4D97-AF65-F5344CB8AC3E}">
        <p14:creationId xmlns:p14="http://schemas.microsoft.com/office/powerpoint/2010/main" val="28147720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856060" y="620688"/>
            <a:ext cx="7830740" cy="1080120"/>
          </a:xfrm>
        </p:spPr>
        <p:txBody>
          <a:bodyPr>
            <a:normAutofit fontScale="90000"/>
          </a:bodyPr>
          <a:lstStyle/>
          <a:p>
            <a:pPr eaLnBrk="1" hangingPunct="1"/>
            <a:r>
              <a:rPr lang="fr-CA" dirty="0"/>
              <a:t>2.22-Les principes d’éthique de la santé</a:t>
            </a:r>
            <a:br>
              <a:rPr lang="fr-CA" dirty="0"/>
            </a:br>
            <a:endParaRPr lang="fr-CA" dirty="0"/>
          </a:p>
        </p:txBody>
      </p:sp>
      <p:sp>
        <p:nvSpPr>
          <p:cNvPr id="5124" name="Rectangle 3"/>
          <p:cNvSpPr>
            <a:spLocks noGrp="1" noChangeArrowheads="1"/>
          </p:cNvSpPr>
          <p:nvPr>
            <p:ph idx="1"/>
          </p:nvPr>
        </p:nvSpPr>
        <p:spPr>
          <a:xfrm>
            <a:off x="856060" y="1556792"/>
            <a:ext cx="7830740" cy="4574133"/>
          </a:xfrm>
        </p:spPr>
        <p:txBody>
          <a:bodyPr/>
          <a:lstStyle/>
          <a:p>
            <a:r>
              <a:rPr lang="fr-CA" sz="2800" dirty="0"/>
              <a:t>Cadre conceptuel et méthodologique qui structure l’analyse des problèmes et dilemmes éthiques au moyen de quatre principes: </a:t>
            </a:r>
            <a:r>
              <a:rPr lang="fr-CA" sz="2800" i="1" dirty="0" err="1"/>
              <a:t>caring</a:t>
            </a:r>
            <a:r>
              <a:rPr lang="fr-CA" sz="2800" dirty="0"/>
              <a:t>, bienfaisance/non-malfaisance, respect de l’autonomie de la personne,  équité</a:t>
            </a:r>
          </a:p>
          <a:p>
            <a:pPr eaLnBrk="1" hangingPunct="1"/>
            <a:r>
              <a:rPr lang="fr-CA" sz="2800" dirty="0"/>
              <a:t>Les principes sont conçus comme des obligations morales à remplir en tant que professionnels et gestionnaires de la santé</a:t>
            </a:r>
          </a:p>
          <a:p>
            <a:pPr eaLnBrk="1" hangingPunct="1">
              <a:buFont typeface="Wingdings" pitchFamily="2" charset="2"/>
              <a:buNone/>
            </a:pPr>
            <a:endParaRPr lang="fr-CA" dirty="0"/>
          </a:p>
        </p:txBody>
      </p:sp>
      <p:sp>
        <p:nvSpPr>
          <p:cNvPr id="5" name="Espace réservé du pied de page 4"/>
          <p:cNvSpPr>
            <a:spLocks noGrp="1"/>
          </p:cNvSpPr>
          <p:nvPr>
            <p:ph type="ftr" sz="quarter" idx="11"/>
          </p:nvPr>
        </p:nvSpPr>
        <p:spPr>
          <a:xfrm>
            <a:off x="6832723" y="6448251"/>
            <a:ext cx="1627709"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11563246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856060" y="0"/>
            <a:ext cx="7429499" cy="1700808"/>
          </a:xfrm>
        </p:spPr>
        <p:txBody>
          <a:bodyPr>
            <a:normAutofit/>
          </a:bodyPr>
          <a:lstStyle/>
          <a:p>
            <a:pPr eaLnBrk="1" hangingPunct="1"/>
            <a:r>
              <a:rPr lang="fr-CA" dirty="0"/>
              <a:t>Obligation morale et </a:t>
            </a:r>
            <a:br>
              <a:rPr lang="fr-CA" dirty="0"/>
            </a:br>
            <a:r>
              <a:rPr lang="fr-CA" dirty="0"/>
              <a:t>principes d’Éthique de la santé</a:t>
            </a:r>
          </a:p>
        </p:txBody>
      </p:sp>
      <p:sp>
        <p:nvSpPr>
          <p:cNvPr id="6148" name="Rectangle 3"/>
          <p:cNvSpPr>
            <a:spLocks noGrp="1" noChangeArrowheads="1"/>
          </p:cNvSpPr>
          <p:nvPr>
            <p:ph idx="1"/>
          </p:nvPr>
        </p:nvSpPr>
        <p:spPr>
          <a:xfrm>
            <a:off x="1043608" y="1772816"/>
            <a:ext cx="6984776" cy="4824537"/>
          </a:xfrm>
        </p:spPr>
        <p:txBody>
          <a:bodyPr>
            <a:normAutofit/>
          </a:bodyPr>
          <a:lstStyle/>
          <a:p>
            <a:pPr eaLnBrk="1" hangingPunct="1"/>
            <a:r>
              <a:rPr lang="fr-CA" sz="2800" dirty="0"/>
              <a:t>Les principes imposent une obligation morale </a:t>
            </a:r>
            <a:r>
              <a:rPr lang="fr-CA" sz="2800" i="1" dirty="0"/>
              <a:t>prima facie</a:t>
            </a:r>
            <a:r>
              <a:rPr lang="fr-CA" sz="2800" dirty="0"/>
              <a:t>, ce qui signifie que chacun est contraignant sauf si leurs exigences entrent en conflit</a:t>
            </a:r>
          </a:p>
          <a:p>
            <a:pPr eaLnBrk="1" hangingPunct="1"/>
            <a:r>
              <a:rPr lang="fr-CA" sz="2800" dirty="0"/>
              <a:t>Ils ne reposent pas sur une base unique, ni transcendante</a:t>
            </a:r>
          </a:p>
          <a:p>
            <a:pPr eaLnBrk="1" hangingPunct="1"/>
            <a:r>
              <a:rPr lang="en-CA" sz="2800" dirty="0" err="1"/>
              <a:t>Ils</a:t>
            </a:r>
            <a:r>
              <a:rPr lang="en-CA" sz="2800" dirty="0"/>
              <a:t> ne </a:t>
            </a:r>
            <a:r>
              <a:rPr lang="en-CA" sz="2800" dirty="0" err="1"/>
              <a:t>sont</a:t>
            </a:r>
            <a:r>
              <a:rPr lang="en-CA" sz="2800" dirty="0"/>
              <a:t> pas </a:t>
            </a:r>
            <a:r>
              <a:rPr lang="en-CA" sz="2800" dirty="0" err="1"/>
              <a:t>unifiés</a:t>
            </a:r>
            <a:r>
              <a:rPr lang="en-CA" sz="2800" dirty="0"/>
              <a:t> </a:t>
            </a:r>
            <a:r>
              <a:rPr lang="en-CA" sz="2800" dirty="0" err="1"/>
              <a:t>dans</a:t>
            </a:r>
            <a:r>
              <a:rPr lang="en-CA" sz="2800" dirty="0"/>
              <a:t> </a:t>
            </a:r>
            <a:r>
              <a:rPr lang="en-CA" sz="2800" dirty="0" err="1"/>
              <a:t>une</a:t>
            </a:r>
            <a:r>
              <a:rPr lang="en-CA" sz="2800" dirty="0"/>
              <a:t> </a:t>
            </a:r>
            <a:r>
              <a:rPr lang="en-CA" sz="2800" dirty="0" err="1"/>
              <a:t>théorie</a:t>
            </a:r>
            <a:r>
              <a:rPr lang="en-CA" sz="2800" dirty="0"/>
              <a:t> </a:t>
            </a:r>
            <a:r>
              <a:rPr lang="en-CA" sz="2800" dirty="0" err="1"/>
              <a:t>éthique</a:t>
            </a:r>
            <a:endParaRPr lang="en-CA" sz="2800" dirty="0"/>
          </a:p>
          <a:p>
            <a:pPr eaLnBrk="1" hangingPunct="1"/>
            <a:r>
              <a:rPr lang="en-CA" sz="2800" dirty="0" err="1"/>
              <a:t>Ils</a:t>
            </a:r>
            <a:r>
              <a:rPr lang="en-CA" sz="2800" dirty="0"/>
              <a:t> se </a:t>
            </a:r>
            <a:r>
              <a:rPr lang="en-CA" sz="2800" dirty="0" err="1"/>
              <a:t>limitent</a:t>
            </a:r>
            <a:r>
              <a:rPr lang="en-CA" sz="2800" dirty="0"/>
              <a:t> les </a:t>
            </a:r>
            <a:r>
              <a:rPr lang="en-CA" sz="2800" dirty="0" err="1"/>
              <a:t>uns</a:t>
            </a:r>
            <a:r>
              <a:rPr lang="en-CA" sz="2800" dirty="0"/>
              <a:t> les </a:t>
            </a:r>
            <a:r>
              <a:rPr lang="en-CA" sz="2800" dirty="0" err="1"/>
              <a:t>autres</a:t>
            </a:r>
            <a:endParaRPr lang="fr-CA" sz="2800" dirty="0"/>
          </a:p>
        </p:txBody>
      </p:sp>
      <p:sp>
        <p:nvSpPr>
          <p:cNvPr id="5" name="Espace réservé du pied de page 4"/>
          <p:cNvSpPr>
            <a:spLocks noGrp="1"/>
          </p:cNvSpPr>
          <p:nvPr>
            <p:ph type="ftr" sz="quarter" idx="11"/>
          </p:nvPr>
        </p:nvSpPr>
        <p:spPr>
          <a:xfrm>
            <a:off x="6976739" y="6448251"/>
            <a:ext cx="1411685" cy="365125"/>
          </a:xfrm>
        </p:spPr>
        <p:txBody>
          <a:bodyPr/>
          <a:lstStyle/>
          <a:p>
            <a:pPr>
              <a:defRPr/>
            </a:pPr>
            <a:r>
              <a:rPr lang="fr-CA" altLang="en-US" dirty="0" err="1"/>
              <a:t>J.Saint</a:t>
            </a:r>
            <a:r>
              <a:rPr lang="fr-CA" altLang="en-US" dirty="0"/>
              <a:t>-Arnaud, 2018 </a:t>
            </a:r>
          </a:p>
        </p:txBody>
      </p:sp>
    </p:spTree>
    <p:extLst>
      <p:ext uri="{BB962C8B-B14F-4D97-AF65-F5344CB8AC3E}">
        <p14:creationId xmlns:p14="http://schemas.microsoft.com/office/powerpoint/2010/main" val="11831525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4">
            <a:extLst>
              <a:ext uri="{FF2B5EF4-FFF2-40B4-BE49-F238E27FC236}">
                <a16:creationId xmlns:a16="http://schemas.microsoft.com/office/drawing/2014/main" id="{7CF5CB53-34AB-4B7A-AAAC-F0F01E820B7F}"/>
              </a:ext>
            </a:extLst>
          </p:cNvPr>
          <p:cNvSpPr>
            <a:spLocks noChangeArrowheads="1"/>
          </p:cNvSpPr>
          <p:nvPr/>
        </p:nvSpPr>
        <p:spPr bwMode="auto">
          <a:xfrm>
            <a:off x="1785046" y="1447182"/>
            <a:ext cx="5531594" cy="300082"/>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nchor="ctr">
            <a:spAutoFit/>
          </a:bodyPr>
          <a:lstStyle>
            <a:lvl1pPr>
              <a:spcBef>
                <a:spcPct val="20000"/>
              </a:spcBef>
              <a:buClr>
                <a:schemeClr val="accent1"/>
              </a:buClr>
              <a:buSzPct val="65000"/>
              <a:buFont typeface="Wingdings" panose="05000000000000000000" pitchFamily="2" charset="2"/>
              <a:buChar char="n"/>
              <a:tabLst>
                <a:tab pos="5029200" algn="l"/>
              </a:tabLst>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tabLst>
                <a:tab pos="5029200" algn="l"/>
              </a:tabLst>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tabLst>
                <a:tab pos="5029200" algn="l"/>
              </a:tabLst>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tabLst>
                <a:tab pos="5029200" algn="l"/>
              </a:tabLst>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tabLst>
                <a:tab pos="50292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tabLst>
                <a:tab pos="50292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tabLst>
                <a:tab pos="50292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tabLst>
                <a:tab pos="50292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tabLst>
                <a:tab pos="5029200" algn="l"/>
              </a:tabLst>
              <a:defRPr sz="2000">
                <a:solidFill>
                  <a:schemeClr val="tx1"/>
                </a:solidFill>
                <a:latin typeface="Arial" panose="020B0604020202020204" pitchFamily="34" charset="0"/>
              </a:defRPr>
            </a:lvl9pPr>
          </a:lstStyle>
          <a:p>
            <a:pPr eaLnBrk="1" hangingPunct="1">
              <a:spcBef>
                <a:spcPct val="0"/>
              </a:spcBef>
              <a:buClrTx/>
              <a:buSzTx/>
              <a:buFontTx/>
              <a:buNone/>
            </a:pPr>
            <a:endParaRPr lang="fr-CA" altLang="fr-FR" sz="1350" dirty="0"/>
          </a:p>
        </p:txBody>
      </p:sp>
      <p:graphicFrame>
        <p:nvGraphicFramePr>
          <p:cNvPr id="68736" name="Group 128">
            <a:extLst>
              <a:ext uri="{FF2B5EF4-FFF2-40B4-BE49-F238E27FC236}">
                <a16:creationId xmlns:a16="http://schemas.microsoft.com/office/drawing/2014/main" id="{B1768392-3659-40C3-8B90-0EACEC3335B5}"/>
              </a:ext>
            </a:extLst>
          </p:cNvPr>
          <p:cNvGraphicFramePr>
            <a:graphicFrameLocks noGrp="1"/>
          </p:cNvGraphicFramePr>
          <p:nvPr>
            <p:extLst>
              <p:ext uri="{D42A27DB-BD31-4B8C-83A1-F6EECF244321}">
                <p14:modId xmlns:p14="http://schemas.microsoft.com/office/powerpoint/2010/main" val="2082479004"/>
              </p:ext>
            </p:extLst>
          </p:nvPr>
        </p:nvGraphicFramePr>
        <p:xfrm>
          <a:off x="1259632" y="648071"/>
          <a:ext cx="7200800" cy="6165305"/>
        </p:xfrm>
        <a:graphic>
          <a:graphicData uri="http://schemas.openxmlformats.org/drawingml/2006/table">
            <a:tbl>
              <a:tblPr>
                <a:tableStyleId>{3C2FFA5D-87B4-456A-9821-1D502468CF0F}</a:tableStyleId>
              </a:tblPr>
              <a:tblGrid>
                <a:gridCol w="1442142">
                  <a:extLst>
                    <a:ext uri="{9D8B030D-6E8A-4147-A177-3AD203B41FA5}">
                      <a16:colId xmlns:a16="http://schemas.microsoft.com/office/drawing/2014/main" val="20000"/>
                    </a:ext>
                  </a:extLst>
                </a:gridCol>
                <a:gridCol w="2049184">
                  <a:extLst>
                    <a:ext uri="{9D8B030D-6E8A-4147-A177-3AD203B41FA5}">
                      <a16:colId xmlns:a16="http://schemas.microsoft.com/office/drawing/2014/main" val="20001"/>
                    </a:ext>
                  </a:extLst>
                </a:gridCol>
                <a:gridCol w="2593640">
                  <a:extLst>
                    <a:ext uri="{9D8B030D-6E8A-4147-A177-3AD203B41FA5}">
                      <a16:colId xmlns:a16="http://schemas.microsoft.com/office/drawing/2014/main" val="20002"/>
                    </a:ext>
                  </a:extLst>
                </a:gridCol>
                <a:gridCol w="1115834">
                  <a:extLst>
                    <a:ext uri="{9D8B030D-6E8A-4147-A177-3AD203B41FA5}">
                      <a16:colId xmlns:a16="http://schemas.microsoft.com/office/drawing/2014/main" val="20003"/>
                    </a:ext>
                  </a:extLst>
                </a:gridCol>
              </a:tblGrid>
              <a:tr h="448701">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1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100" b="1" u="none" strike="noStrike" cap="none" normalizeH="0" baseline="0" dirty="0">
                          <a:ln>
                            <a:noFill/>
                          </a:ln>
                          <a:effectLst/>
                        </a:rPr>
                        <a:t>Principes</a:t>
                      </a:r>
                      <a:endParaRPr kumimoji="0" lang="fr-CA" sz="11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2">
                        <a:lumMod val="60000"/>
                        <a:lumOff val="4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100" b="1" u="none" strike="noStrike" cap="none" normalizeH="0" baseline="0" dirty="0">
                          <a:ln>
                            <a:noFill/>
                          </a:ln>
                          <a:effectLst/>
                        </a:rPr>
                        <a:t> </a:t>
                      </a: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100" b="1" u="none" strike="noStrike" cap="none" normalizeH="0" baseline="0" dirty="0">
                          <a:ln>
                            <a:noFill/>
                          </a:ln>
                          <a:effectLst/>
                        </a:rPr>
                        <a:t>Devoirs prima facie</a:t>
                      </a:r>
                      <a:endParaRPr kumimoji="0" lang="fr-CA" sz="11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2">
                        <a:lumMod val="60000"/>
                        <a:lumOff val="4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1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100" b="1" u="none" strike="noStrike" cap="none" normalizeH="0" baseline="0" dirty="0">
                          <a:ln>
                            <a:noFill/>
                          </a:ln>
                          <a:effectLst/>
                        </a:rPr>
                        <a:t>Règles</a:t>
                      </a:r>
                      <a:endParaRPr kumimoji="0" lang="fr-CA" sz="11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2">
                        <a:lumMod val="60000"/>
                        <a:lumOff val="4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1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100" b="1" u="none" strike="noStrike" cap="none" normalizeH="0" baseline="0" dirty="0">
                          <a:ln>
                            <a:noFill/>
                          </a:ln>
                          <a:effectLst/>
                        </a:rPr>
                        <a:t>Vertus</a:t>
                      </a:r>
                      <a:endParaRPr kumimoji="0" lang="fr-CA" sz="11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2">
                        <a:lumMod val="60000"/>
                        <a:lumOff val="40000"/>
                      </a:schemeClr>
                    </a:solidFill>
                  </a:tcPr>
                </a:tc>
                <a:extLst>
                  <a:ext uri="{0D108BD9-81ED-4DB2-BD59-A6C34878D82A}">
                    <a16:rowId xmlns:a16="http://schemas.microsoft.com/office/drawing/2014/main" val="10000"/>
                  </a:ext>
                </a:extLst>
              </a:tr>
              <a:tr h="131503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err="1">
                          <a:ln>
                            <a:noFill/>
                          </a:ln>
                          <a:effectLst/>
                        </a:rPr>
                        <a:t>Caring</a:t>
                      </a: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defRPr/>
                      </a:pPr>
                      <a:endParaRPr kumimoji="0" lang="fr-CA" sz="10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S’engager à assumer </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ses responsabilités en matière de soins</a:t>
                      </a:r>
                      <a:endParaRPr kumimoji="0" lang="fr-CA" sz="1000" b="1" i="0" u="none" strike="noStrike" cap="none" normalizeH="0" baseline="0" dirty="0">
                        <a:ln>
                          <a:noFill/>
                        </a:ln>
                        <a:solidFill>
                          <a:schemeClr val="bg1"/>
                        </a:solidFill>
                        <a:effectLst/>
                        <a:latin typeface="Times New Roman" pitchFamily="18" charset="0"/>
                        <a:cs typeface="Times New Roman" pitchFamily="18" charset="0"/>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Partenariat soignant/soigné</a:t>
                      </a: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équipe de soin/ ou</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de santé publique / bénéficiaire</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5029200" algn="l"/>
                        </a:tabLst>
                        <a:defRPr/>
                      </a:pPr>
                      <a:r>
                        <a:rPr kumimoji="0" lang="fr-CA" sz="1000" b="1" u="none" strike="noStrike" cap="none" normalizeH="0" baseline="0" dirty="0">
                          <a:ln>
                            <a:noFill/>
                          </a:ln>
                          <a:effectLst/>
                        </a:rPr>
                        <a:t>Réponse adéquate aux besoins et une approche globale de soin</a:t>
                      </a:r>
                      <a:endParaRPr kumimoji="0" lang="fr-CA" sz="1000" b="1" i="0" u="none" strike="noStrike" cap="none" normalizeH="0" baseline="0" dirty="0">
                        <a:ln>
                          <a:noFill/>
                        </a:ln>
                        <a:solidFill>
                          <a:schemeClr val="bg1"/>
                        </a:solidFill>
                        <a:effectLst/>
                        <a:latin typeface="Times New Roman" pitchFamily="18" charset="0"/>
                        <a:cs typeface="Times New Roman" pitchFamily="18" charset="0"/>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Sollicitude</a:t>
                      </a: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Empathie</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Respect</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Véracité</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Compétence</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endParaRPr kumimoji="0" lang="fr-CA" sz="1000" b="1" i="0" u="none" strike="noStrike" cap="none" normalizeH="0" baseline="0" dirty="0">
                        <a:ln>
                          <a:noFill/>
                        </a:ln>
                        <a:solidFill>
                          <a:schemeClr val="bg1"/>
                        </a:solidFill>
                        <a:effectLst/>
                        <a:latin typeface="Times New Roman" pitchFamily="18" charset="0"/>
                        <a:cs typeface="Times New Roman" pitchFamily="18" charset="0"/>
                      </a:endParaRPr>
                    </a:p>
                  </a:txBody>
                  <a:tcPr marL="82988" marR="82988" marT="34279" marB="34279" horzOverflow="overflow">
                    <a:solidFill>
                      <a:schemeClr val="tx1"/>
                    </a:solidFill>
                  </a:tcPr>
                </a:tc>
                <a:extLst>
                  <a:ext uri="{0D108BD9-81ED-4DB2-BD59-A6C34878D82A}">
                    <a16:rowId xmlns:a16="http://schemas.microsoft.com/office/drawing/2014/main" val="2631231153"/>
                  </a:ext>
                </a:extLst>
              </a:tr>
              <a:tr h="805519">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Bienfaisance/</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non-malfaisance</a:t>
                      </a:r>
                      <a:endParaRPr kumimoji="0" lang="fr-CA" sz="10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Minimiser les torts </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et maximiser les bénéfices</a:t>
                      </a:r>
                      <a:endParaRPr kumimoji="0" lang="fr-CA" sz="10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Choix de l’option qui apporte le plus</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de bénéfices  pour les moindres</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torts en considérant le court, </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moyen et long terme</a:t>
                      </a:r>
                      <a:endParaRPr kumimoji="0" lang="fr-CA" sz="1000" b="1" i="0" u="none" strike="noStrike" cap="none" normalizeH="0" baseline="0" dirty="0">
                        <a:ln>
                          <a:noFill/>
                        </a:ln>
                        <a:solidFill>
                          <a:schemeClr val="bg1"/>
                        </a:solidFill>
                        <a:effectLst/>
                        <a:latin typeface="Times New Roman" pitchFamily="18" charset="0"/>
                        <a:cs typeface="Times New Roman" pitchFamily="18" charset="0"/>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Compétence</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Bienveillance</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Compassion</a:t>
                      </a:r>
                      <a:endParaRPr kumimoji="0" lang="fr-CA" sz="10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1"/>
                    </a:solidFill>
                  </a:tcPr>
                </a:tc>
                <a:extLst>
                  <a:ext uri="{0D108BD9-81ED-4DB2-BD59-A6C34878D82A}">
                    <a16:rowId xmlns:a16="http://schemas.microsoft.com/office/drawing/2014/main" val="791967726"/>
                  </a:ext>
                </a:extLst>
              </a:tr>
              <a:tr h="1978275">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Respect </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de la personne</a:t>
                      </a:r>
                      <a:endParaRPr kumimoji="0" lang="fr-CA" sz="10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Traiter l’autre comme une personne morale</a:t>
                      </a: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i="0" u="none" strike="noStrike" cap="none" normalizeH="0" baseline="0" dirty="0">
                        <a:ln>
                          <a:noFill/>
                        </a:ln>
                        <a:solidFill>
                          <a:schemeClr val="bg1"/>
                        </a:solidFill>
                        <a:effectLst/>
                        <a:latin typeface="Times New Roman" pitchFamily="18" charset="0"/>
                        <a:cs typeface="Times New Roman" pitchFamily="18" charset="0"/>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Égale considération  et absence de discrimination</a:t>
                      </a: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Consentement libre et éclairé</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Confidentialité </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des données personnelles</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Mise en place des </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conditions d’un processus </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décisionnel consensuel </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endParaRPr kumimoji="0" lang="fr-CA" sz="1000" b="1" i="0" u="none" strike="noStrike" cap="none" normalizeH="0" baseline="0" dirty="0">
                        <a:ln>
                          <a:noFill/>
                        </a:ln>
                        <a:solidFill>
                          <a:schemeClr val="bg1"/>
                        </a:solidFill>
                        <a:effectLst/>
                        <a:latin typeface="Times New Roman" pitchFamily="18" charset="0"/>
                        <a:cs typeface="Times New Roman" pitchFamily="18" charset="0"/>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Véracité</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Respect</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endParaRPr kumimoji="0" lang="fr-CA" sz="10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1"/>
                    </a:solidFill>
                  </a:tcPr>
                </a:tc>
                <a:extLst>
                  <a:ext uri="{0D108BD9-81ED-4DB2-BD59-A6C34878D82A}">
                    <a16:rowId xmlns:a16="http://schemas.microsoft.com/office/drawing/2014/main" val="10001"/>
                  </a:ext>
                </a:extLst>
              </a:tr>
              <a:tr h="161777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Équité</a:t>
                      </a: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Appliquer le</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critère de justice formelle</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Attribuer les biens de santé</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en fonction du besoin</a:t>
                      </a:r>
                      <a:endParaRPr kumimoji="0" lang="fr-CA" sz="10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Impartialité et absence de discrimination</a:t>
                      </a: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Réponse aux besoins sanitaires de manière adéquate et en temps opportun</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5029200" algn="l"/>
                        </a:tabLst>
                        <a:defRPr/>
                      </a:pPr>
                      <a:r>
                        <a:rPr kumimoji="0" lang="fr-CA" sz="1000" b="1" u="none" strike="noStrike" cap="none" normalizeH="0" baseline="0" dirty="0">
                          <a:ln>
                            <a:noFill/>
                          </a:ln>
                          <a:effectLst/>
                        </a:rPr>
                        <a:t>© J.Saint-Arnaud,2018</a:t>
                      </a:r>
                      <a:endParaRPr kumimoji="0" lang="fr-CA" sz="1000" b="1" i="0" u="none" strike="noStrike" cap="none" normalizeH="0" baseline="0" dirty="0">
                        <a:ln>
                          <a:noFill/>
                        </a:ln>
                        <a:solidFill>
                          <a:schemeClr val="bg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endParaRPr kumimoji="0" lang="fr-CA" sz="1000" b="1"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endParaRPr kumimoji="0" lang="fr-CA" sz="1000" b="1" i="0" u="none" strike="noStrike" cap="none" normalizeH="0" baseline="0" dirty="0">
                        <a:ln>
                          <a:noFill/>
                        </a:ln>
                        <a:solidFill>
                          <a:schemeClr val="bg1"/>
                        </a:solidFill>
                        <a:effectLst/>
                        <a:latin typeface="Times New Roman" pitchFamily="18" charset="0"/>
                        <a:cs typeface="Times New Roman" pitchFamily="18" charset="0"/>
                      </a:endParaRPr>
                    </a:p>
                  </a:txBody>
                  <a:tcPr marL="82988" marR="82988" marT="34279" marB="34279" horzOverflow="overflow">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Équité</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Discernement</a:t>
                      </a:r>
                    </a:p>
                    <a:p>
                      <a:pPr marL="0" marR="0" lvl="0" indent="0" algn="l" defTabSz="914400" rtl="0" eaLnBrk="0" fontAlgn="base" latinLnBrk="0" hangingPunct="0">
                        <a:lnSpc>
                          <a:spcPct val="100000"/>
                        </a:lnSpc>
                        <a:spcBef>
                          <a:spcPct val="0"/>
                        </a:spcBef>
                        <a:spcAft>
                          <a:spcPct val="0"/>
                        </a:spcAft>
                        <a:buClrTx/>
                        <a:buSzTx/>
                        <a:buFontTx/>
                        <a:buNone/>
                        <a:tabLst>
                          <a:tab pos="5029200" algn="l"/>
                        </a:tabLst>
                      </a:pPr>
                      <a:r>
                        <a:rPr kumimoji="0" lang="fr-CA" sz="1000" b="1" u="none" strike="noStrike" cap="none" normalizeH="0" baseline="0" dirty="0">
                          <a:ln>
                            <a:noFill/>
                          </a:ln>
                          <a:effectLst/>
                        </a:rPr>
                        <a:t>Compétence</a:t>
                      </a:r>
                      <a:endParaRPr kumimoji="0" lang="fr-CA" sz="1000" b="1" i="0" u="none" strike="noStrike" cap="none" normalizeH="0" baseline="0" dirty="0">
                        <a:ln>
                          <a:noFill/>
                        </a:ln>
                        <a:solidFill>
                          <a:schemeClr val="bg1"/>
                        </a:solidFill>
                        <a:effectLst/>
                        <a:latin typeface="Arial" charset="0"/>
                      </a:endParaRPr>
                    </a:p>
                  </a:txBody>
                  <a:tcPr marL="82988" marR="82988" marT="34279" marB="34279" horzOverflow="overflow">
                    <a:solidFill>
                      <a:schemeClr val="tx1"/>
                    </a:solidFill>
                  </a:tcPr>
                </a:tc>
                <a:extLst>
                  <a:ext uri="{0D108BD9-81ED-4DB2-BD59-A6C34878D82A}">
                    <a16:rowId xmlns:a16="http://schemas.microsoft.com/office/drawing/2014/main" val="10003"/>
                  </a:ext>
                </a:extLst>
              </a:tr>
            </a:tbl>
          </a:graphicData>
        </a:graphic>
      </p:graphicFrame>
      <p:sp>
        <p:nvSpPr>
          <p:cNvPr id="89123" name="Rectangle 127">
            <a:extLst>
              <a:ext uri="{FF2B5EF4-FFF2-40B4-BE49-F238E27FC236}">
                <a16:creationId xmlns:a16="http://schemas.microsoft.com/office/drawing/2014/main" id="{E73E0635-C1EF-41B8-BBD7-01310587F316}"/>
              </a:ext>
            </a:extLst>
          </p:cNvPr>
          <p:cNvSpPr>
            <a:spLocks noChangeArrowheads="1"/>
          </p:cNvSpPr>
          <p:nvPr/>
        </p:nvSpPr>
        <p:spPr bwMode="auto">
          <a:xfrm>
            <a:off x="1143001" y="5418513"/>
            <a:ext cx="184731"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accent1"/>
              </a:buClr>
              <a:buSzPct val="65000"/>
              <a:buFont typeface="Wingdings" panose="05000000000000000000" pitchFamily="2" charset="2"/>
              <a:buChar char="n"/>
              <a:tabLst>
                <a:tab pos="5029200" algn="l"/>
              </a:tabLst>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tabLst>
                <a:tab pos="5029200" algn="l"/>
              </a:tabLst>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tabLst>
                <a:tab pos="5029200" algn="l"/>
              </a:tabLst>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tabLst>
                <a:tab pos="5029200" algn="l"/>
              </a:tabLst>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tabLst>
                <a:tab pos="50292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tabLst>
                <a:tab pos="50292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tabLst>
                <a:tab pos="50292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tabLst>
                <a:tab pos="50292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tabLst>
                <a:tab pos="5029200" algn="l"/>
              </a:tabLst>
              <a:defRPr sz="2000">
                <a:solidFill>
                  <a:schemeClr val="tx1"/>
                </a:solidFill>
                <a:latin typeface="Arial" panose="020B0604020202020204" pitchFamily="34" charset="0"/>
              </a:defRPr>
            </a:lvl9pPr>
          </a:lstStyle>
          <a:p>
            <a:pPr eaLnBrk="1" hangingPunct="1">
              <a:spcBef>
                <a:spcPct val="0"/>
              </a:spcBef>
              <a:buClrTx/>
              <a:buSzTx/>
              <a:buFontTx/>
              <a:buNone/>
            </a:pPr>
            <a:endParaRPr lang="fr-FR" altLang="fr-FR" sz="1350"/>
          </a:p>
        </p:txBody>
      </p:sp>
      <p:sp>
        <p:nvSpPr>
          <p:cNvPr id="7" name="Espace réservé du pied de page 6">
            <a:extLst>
              <a:ext uri="{FF2B5EF4-FFF2-40B4-BE49-F238E27FC236}">
                <a16:creationId xmlns:a16="http://schemas.microsoft.com/office/drawing/2014/main" id="{09D2B2DD-46E2-43D1-ABDD-1898340A0987}"/>
              </a:ext>
            </a:extLst>
          </p:cNvPr>
          <p:cNvSpPr>
            <a:spLocks noGrp="1"/>
          </p:cNvSpPr>
          <p:nvPr>
            <p:ph type="ftr" sz="quarter" idx="11"/>
          </p:nvPr>
        </p:nvSpPr>
        <p:spPr/>
        <p:txBody>
          <a:bodyPr/>
          <a:lstStyle/>
          <a:p>
            <a:pPr>
              <a:defRPr/>
            </a:pPr>
            <a:r>
              <a:rPr lang="fr-CA" altLang="fr-FR" b="1" dirty="0">
                <a:cs typeface="Times New Roman" pitchFamily="18" charset="0"/>
              </a:rPr>
              <a:t>  </a:t>
            </a:r>
            <a:endParaRPr lang="fr-CA" dirty="0"/>
          </a:p>
        </p:txBody>
      </p:sp>
      <p:sp>
        <p:nvSpPr>
          <p:cNvPr id="3" name="Rectangle 2">
            <a:extLst>
              <a:ext uri="{FF2B5EF4-FFF2-40B4-BE49-F238E27FC236}">
                <a16:creationId xmlns:a16="http://schemas.microsoft.com/office/drawing/2014/main" id="{AB051C7D-1F07-4F8B-8B55-F6793A968BF3}"/>
              </a:ext>
            </a:extLst>
          </p:cNvPr>
          <p:cNvSpPr/>
          <p:nvPr/>
        </p:nvSpPr>
        <p:spPr>
          <a:xfrm>
            <a:off x="1259632" y="-12032"/>
            <a:ext cx="7200799" cy="660103"/>
          </a:xfrm>
          <a:prstGeom prst="rect">
            <a:avLst/>
          </a:prstGeom>
          <a:solidFill>
            <a:schemeClr val="bg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CA" b="1" dirty="0">
                <a:solidFill>
                  <a:schemeClr val="tx1"/>
                </a:solidFill>
              </a:rPr>
              <a:t>Tableau synthèse des principes d’éthique de la santé</a:t>
            </a:r>
            <a:endParaRPr lang="fr-FR" b="1" dirty="0">
              <a:solidFill>
                <a:schemeClr val="tx1"/>
              </a:solidFill>
            </a:endParaRPr>
          </a:p>
        </p:txBody>
      </p:sp>
    </p:spTree>
    <p:extLst>
      <p:ext uri="{BB962C8B-B14F-4D97-AF65-F5344CB8AC3E}">
        <p14:creationId xmlns:p14="http://schemas.microsoft.com/office/powerpoint/2010/main" val="11530279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856060" y="0"/>
            <a:ext cx="7429499" cy="1124744"/>
          </a:xfrm>
        </p:spPr>
        <p:txBody>
          <a:bodyPr/>
          <a:lstStyle/>
          <a:p>
            <a:pPr eaLnBrk="1" hangingPunct="1"/>
            <a:r>
              <a:rPr lang="fr-CA" i="1" dirty="0"/>
              <a:t>	</a:t>
            </a:r>
            <a:r>
              <a:rPr lang="fr-CA" i="1" dirty="0" err="1"/>
              <a:t>Caring</a:t>
            </a:r>
            <a:endParaRPr lang="fr-CA" i="1" dirty="0"/>
          </a:p>
        </p:txBody>
      </p:sp>
      <p:sp>
        <p:nvSpPr>
          <p:cNvPr id="34819" name="Rectangle 3"/>
          <p:cNvSpPr>
            <a:spLocks noGrp="1" noChangeArrowheads="1"/>
          </p:cNvSpPr>
          <p:nvPr>
            <p:ph idx="1"/>
          </p:nvPr>
        </p:nvSpPr>
        <p:spPr>
          <a:xfrm>
            <a:off x="856058" y="1124744"/>
            <a:ext cx="7429501" cy="5149056"/>
          </a:xfrm>
        </p:spPr>
        <p:txBody>
          <a:bodyPr>
            <a:normAutofit fontScale="92500" lnSpcReduction="20000"/>
          </a:bodyPr>
          <a:lstStyle/>
          <a:p>
            <a:pPr eaLnBrk="1" hangingPunct="1"/>
            <a:r>
              <a:rPr lang="fr-CA" sz="2800" dirty="0"/>
              <a:t>Être ouvert à l’autre, à percevoir ses besoins, à comprendre son point de vue, ses valeurs et ses buts par rapport aux soins</a:t>
            </a:r>
          </a:p>
          <a:p>
            <a:pPr eaLnBrk="1" hangingPunct="1"/>
            <a:r>
              <a:rPr lang="fr-CA" sz="2800" dirty="0"/>
              <a:t>Répondre aux besoins de manière adéquate</a:t>
            </a:r>
          </a:p>
          <a:p>
            <a:pPr eaLnBrk="1" hangingPunct="1"/>
            <a:r>
              <a:rPr lang="fr-CA" sz="2800" dirty="0"/>
              <a:t>Adopter une approche globale de soin, en considérant les aspects bio-psycho-sociaux et spirituels de la personne et en favorisant l’interdisciplinarité</a:t>
            </a:r>
          </a:p>
          <a:p>
            <a:pPr eaLnBrk="1" hangingPunct="1"/>
            <a:r>
              <a:rPr lang="fr-CA" sz="2800" dirty="0"/>
              <a:t>Établir une partenariat dans le soin, relation égalitaire dans laquelle chacun a ses propres compétences qui sont reconnues telles par l’autre</a:t>
            </a:r>
          </a:p>
          <a:p>
            <a:pPr eaLnBrk="1" hangingPunct="1"/>
            <a:endParaRPr lang="en-CA" dirty="0"/>
          </a:p>
          <a:p>
            <a:pPr eaLnBrk="1" hangingPunct="1"/>
            <a:endParaRPr lang="fr-CA" dirty="0"/>
          </a:p>
        </p:txBody>
      </p:sp>
      <p:sp>
        <p:nvSpPr>
          <p:cNvPr id="2" name="Espace réservé du pied de page 1"/>
          <p:cNvSpPr>
            <a:spLocks noGrp="1"/>
          </p:cNvSpPr>
          <p:nvPr>
            <p:ph type="ftr" sz="quarter" idx="11"/>
          </p:nvPr>
        </p:nvSpPr>
        <p:spPr>
          <a:xfrm>
            <a:off x="6832723" y="6520259"/>
            <a:ext cx="1555701"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6869350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re 1"/>
          <p:cNvSpPr>
            <a:spLocks noGrp="1"/>
          </p:cNvSpPr>
          <p:nvPr>
            <p:ph type="title"/>
          </p:nvPr>
        </p:nvSpPr>
        <p:spPr>
          <a:xfrm>
            <a:off x="856060" y="0"/>
            <a:ext cx="7429499" cy="1340768"/>
          </a:xfrm>
        </p:spPr>
        <p:txBody>
          <a:bodyPr/>
          <a:lstStyle/>
          <a:p>
            <a:pPr eaLnBrk="1" hangingPunct="1"/>
            <a:r>
              <a:rPr lang="en-CA" dirty="0"/>
              <a:t>	Base </a:t>
            </a:r>
            <a:r>
              <a:rPr lang="en-CA" dirty="0" err="1"/>
              <a:t>philosophique</a:t>
            </a:r>
            <a:endParaRPr lang="fr-CA" dirty="0"/>
          </a:p>
        </p:txBody>
      </p:sp>
      <p:sp>
        <p:nvSpPr>
          <p:cNvPr id="35843" name="Espace réservé du contenu 2"/>
          <p:cNvSpPr>
            <a:spLocks noGrp="1"/>
          </p:cNvSpPr>
          <p:nvPr>
            <p:ph idx="1"/>
          </p:nvPr>
        </p:nvSpPr>
        <p:spPr>
          <a:xfrm>
            <a:off x="856060" y="1124744"/>
            <a:ext cx="7429499" cy="4968552"/>
          </a:xfrm>
        </p:spPr>
        <p:txBody>
          <a:bodyPr>
            <a:normAutofit/>
          </a:bodyPr>
          <a:lstStyle/>
          <a:p>
            <a:pPr eaLnBrk="1" hangingPunct="1"/>
            <a:r>
              <a:rPr lang="en-CA" sz="2800" dirty="0"/>
              <a:t>Relations </a:t>
            </a:r>
            <a:r>
              <a:rPr lang="en-CA" sz="2800" dirty="0" err="1"/>
              <a:t>humaines</a:t>
            </a:r>
            <a:r>
              <a:rPr lang="en-CA" sz="2800" dirty="0"/>
              <a:t>/relation </a:t>
            </a:r>
            <a:r>
              <a:rPr lang="en-CA" sz="2800" dirty="0" err="1"/>
              <a:t>mère</a:t>
            </a:r>
            <a:r>
              <a:rPr lang="en-CA" sz="2800" dirty="0"/>
              <a:t>-enfant</a:t>
            </a:r>
          </a:p>
          <a:p>
            <a:r>
              <a:rPr lang="en-CA" sz="2800" dirty="0"/>
              <a:t>Souci de </a:t>
            </a:r>
            <a:r>
              <a:rPr lang="en-CA" sz="2800" dirty="0" err="1"/>
              <a:t>l’autre</a:t>
            </a:r>
            <a:r>
              <a:rPr lang="en-CA" sz="2800" dirty="0"/>
              <a:t>/solicitude</a:t>
            </a:r>
          </a:p>
          <a:p>
            <a:pPr eaLnBrk="1" hangingPunct="1"/>
            <a:r>
              <a:rPr lang="en-CA" sz="2800" dirty="0" err="1"/>
              <a:t>Réponse</a:t>
            </a:r>
            <a:r>
              <a:rPr lang="en-CA" sz="2800" dirty="0"/>
              <a:t> aux </a:t>
            </a:r>
            <a:r>
              <a:rPr lang="en-CA" sz="2800" dirty="0" err="1"/>
              <a:t>besoins</a:t>
            </a:r>
            <a:r>
              <a:rPr lang="en-CA" sz="2800" dirty="0"/>
              <a:t> </a:t>
            </a:r>
          </a:p>
          <a:p>
            <a:pPr eaLnBrk="1" hangingPunct="1"/>
            <a:r>
              <a:rPr lang="en-CA" sz="2800" dirty="0" err="1"/>
              <a:t>Atteinte</a:t>
            </a:r>
            <a:r>
              <a:rPr lang="en-CA" sz="2800" dirty="0"/>
              <a:t> </a:t>
            </a:r>
            <a:r>
              <a:rPr lang="en-CA" sz="2800" dirty="0" err="1"/>
              <a:t>volontaire</a:t>
            </a:r>
            <a:r>
              <a:rPr lang="en-CA" sz="2800" dirty="0"/>
              <a:t> d’un </a:t>
            </a:r>
            <a:r>
              <a:rPr lang="en-CA" sz="2800" dirty="0" err="1"/>
              <a:t>idéal</a:t>
            </a:r>
            <a:endParaRPr lang="en-CA" sz="2800" dirty="0"/>
          </a:p>
          <a:p>
            <a:pPr eaLnBrk="1" hangingPunct="1"/>
            <a:r>
              <a:rPr lang="en-CA" sz="2800" dirty="0"/>
              <a:t>Obligation morale de </a:t>
            </a:r>
            <a:r>
              <a:rPr lang="en-CA" sz="2800" dirty="0" err="1"/>
              <a:t>s’engager</a:t>
            </a:r>
            <a:r>
              <a:rPr lang="en-CA" sz="2800" dirty="0"/>
              <a:t> à </a:t>
            </a:r>
            <a:r>
              <a:rPr lang="en-CA" sz="2800" dirty="0" err="1"/>
              <a:t>répondre</a:t>
            </a:r>
            <a:r>
              <a:rPr lang="en-CA" sz="2800" dirty="0"/>
              <a:t> aux </a:t>
            </a:r>
            <a:r>
              <a:rPr lang="en-CA" sz="2800" dirty="0" err="1"/>
              <a:t>besoins</a:t>
            </a:r>
            <a:r>
              <a:rPr lang="en-CA" sz="2800" dirty="0"/>
              <a:t> de </a:t>
            </a:r>
            <a:r>
              <a:rPr lang="en-CA" sz="2800" dirty="0" err="1"/>
              <a:t>l’autre</a:t>
            </a:r>
            <a:r>
              <a:rPr lang="en-CA" sz="2800" dirty="0"/>
              <a:t> </a:t>
            </a:r>
            <a:r>
              <a:rPr lang="en-CA" sz="2800" dirty="0" err="1"/>
              <a:t>quand</a:t>
            </a:r>
            <a:r>
              <a:rPr lang="en-CA" sz="2800" dirty="0"/>
              <a:t>  </a:t>
            </a:r>
            <a:r>
              <a:rPr lang="en-CA" sz="2800" dirty="0" err="1"/>
              <a:t>celui</a:t>
            </a:r>
            <a:r>
              <a:rPr lang="en-CA" sz="2800" dirty="0"/>
              <a:t>-ci </a:t>
            </a:r>
            <a:r>
              <a:rPr lang="en-CA" sz="2800" dirty="0" err="1"/>
              <a:t>répond</a:t>
            </a:r>
            <a:r>
              <a:rPr lang="en-CA" sz="2800" dirty="0"/>
              <a:t> </a:t>
            </a:r>
            <a:r>
              <a:rPr lang="en-CA" sz="2800" dirty="0" err="1"/>
              <a:t>positivement</a:t>
            </a:r>
            <a:r>
              <a:rPr lang="en-CA" sz="2800" dirty="0"/>
              <a:t> à la </a:t>
            </a:r>
            <a:r>
              <a:rPr lang="en-CA" sz="2800" dirty="0" err="1"/>
              <a:t>démarche</a:t>
            </a:r>
            <a:r>
              <a:rPr lang="en-CA" sz="2800" dirty="0"/>
              <a:t> de </a:t>
            </a:r>
            <a:r>
              <a:rPr lang="en-CA" sz="2800" dirty="0" err="1"/>
              <a:t>soins</a:t>
            </a:r>
            <a:r>
              <a:rPr lang="en-CA" sz="2800" dirty="0"/>
              <a:t>.</a:t>
            </a:r>
            <a:r>
              <a:rPr lang="en-CA" dirty="0"/>
              <a:t> </a:t>
            </a:r>
          </a:p>
          <a:p>
            <a:pPr eaLnBrk="1" hangingPunct="1"/>
            <a:r>
              <a:rPr lang="en-CA" dirty="0"/>
              <a:t>(</a:t>
            </a:r>
            <a:r>
              <a:rPr lang="en-CA" dirty="0" err="1"/>
              <a:t>Noddings</a:t>
            </a:r>
            <a:r>
              <a:rPr lang="en-CA" dirty="0"/>
              <a:t>, 2003)</a:t>
            </a:r>
            <a:endParaRPr lang="fr-CA" dirty="0"/>
          </a:p>
        </p:txBody>
      </p:sp>
      <p:sp>
        <p:nvSpPr>
          <p:cNvPr id="4" name="Espace réservé du pied de page 3"/>
          <p:cNvSpPr>
            <a:spLocks noGrp="1"/>
          </p:cNvSpPr>
          <p:nvPr>
            <p:ph type="ftr" sz="quarter" idx="11"/>
          </p:nvPr>
        </p:nvSpPr>
        <p:spPr>
          <a:xfrm>
            <a:off x="6832723" y="6520259"/>
            <a:ext cx="1483693"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2814848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p:txBody>
          <a:bodyPr/>
          <a:lstStyle/>
          <a:p>
            <a:pPr eaLnBrk="1" hangingPunct="1"/>
            <a:r>
              <a:rPr lang="en-CA"/>
              <a:t>Dans la pratique </a:t>
            </a:r>
            <a:endParaRPr lang="fr-CA"/>
          </a:p>
        </p:txBody>
      </p:sp>
      <p:sp>
        <p:nvSpPr>
          <p:cNvPr id="36867" name="Espace réservé du contenu 2"/>
          <p:cNvSpPr>
            <a:spLocks noGrp="1"/>
          </p:cNvSpPr>
          <p:nvPr>
            <p:ph idx="1"/>
          </p:nvPr>
        </p:nvSpPr>
        <p:spPr>
          <a:xfrm>
            <a:off x="856059" y="2167086"/>
            <a:ext cx="7100318" cy="4286250"/>
          </a:xfrm>
        </p:spPr>
        <p:txBody>
          <a:bodyPr>
            <a:normAutofit/>
          </a:bodyPr>
          <a:lstStyle/>
          <a:p>
            <a:r>
              <a:rPr lang="en-CA" sz="2800" dirty="0" err="1"/>
              <a:t>Prendre</a:t>
            </a:r>
            <a:r>
              <a:rPr lang="en-CA" sz="2800" dirty="0"/>
              <a:t> le temps</a:t>
            </a:r>
          </a:p>
          <a:p>
            <a:pPr eaLnBrk="1" hangingPunct="1"/>
            <a:r>
              <a:rPr lang="en-CA" sz="2800" dirty="0" err="1"/>
              <a:t>Percevoir</a:t>
            </a:r>
            <a:r>
              <a:rPr lang="en-CA" sz="2800" dirty="0"/>
              <a:t> le </a:t>
            </a:r>
            <a:r>
              <a:rPr lang="en-CA" sz="2800" dirty="0" err="1"/>
              <a:t>besoin</a:t>
            </a:r>
            <a:endParaRPr lang="en-CA" sz="2800" dirty="0"/>
          </a:p>
          <a:p>
            <a:pPr eaLnBrk="1" hangingPunct="1"/>
            <a:r>
              <a:rPr lang="en-CA" sz="2800" dirty="0" err="1"/>
              <a:t>S’engager</a:t>
            </a:r>
            <a:r>
              <a:rPr lang="en-CA" sz="2800" dirty="0"/>
              <a:t> de </a:t>
            </a:r>
            <a:r>
              <a:rPr lang="en-CA" sz="2800" dirty="0" err="1"/>
              <a:t>manière</a:t>
            </a:r>
            <a:r>
              <a:rPr lang="en-CA" sz="2800" dirty="0"/>
              <a:t> </a:t>
            </a:r>
            <a:r>
              <a:rPr lang="en-CA" sz="2800" dirty="0" err="1"/>
              <a:t>responsable</a:t>
            </a:r>
            <a:r>
              <a:rPr lang="en-CA" sz="2800" dirty="0"/>
              <a:t> à </a:t>
            </a:r>
            <a:r>
              <a:rPr lang="en-CA" sz="2800" dirty="0" err="1"/>
              <a:t>répondre</a:t>
            </a:r>
            <a:r>
              <a:rPr lang="en-CA" sz="2800" dirty="0"/>
              <a:t> au </a:t>
            </a:r>
            <a:r>
              <a:rPr lang="en-CA" sz="2800" dirty="0" err="1"/>
              <a:t>besoin</a:t>
            </a:r>
            <a:r>
              <a:rPr lang="en-CA" sz="2800" dirty="0"/>
              <a:t> </a:t>
            </a:r>
            <a:r>
              <a:rPr lang="en-CA" sz="2800" dirty="0" err="1"/>
              <a:t>perçu</a:t>
            </a:r>
            <a:endParaRPr lang="en-CA" sz="2800" dirty="0"/>
          </a:p>
          <a:p>
            <a:pPr eaLnBrk="1" hangingPunct="1"/>
            <a:r>
              <a:rPr lang="en-CA" sz="2800" dirty="0" err="1"/>
              <a:t>Exercer</a:t>
            </a:r>
            <a:r>
              <a:rPr lang="en-CA" sz="2800" dirty="0"/>
              <a:t> </a:t>
            </a:r>
            <a:r>
              <a:rPr lang="en-CA" sz="2800"/>
              <a:t>l’advocacy</a:t>
            </a:r>
            <a:endParaRPr lang="en-CA" sz="2800" dirty="0"/>
          </a:p>
          <a:p>
            <a:pPr eaLnBrk="1" hangingPunct="1"/>
            <a:r>
              <a:rPr lang="en-CA" sz="2800" dirty="0" err="1"/>
              <a:t>Traiter</a:t>
            </a:r>
            <a:r>
              <a:rPr lang="en-CA" sz="2800" dirty="0"/>
              <a:t> le soigné </a:t>
            </a:r>
            <a:r>
              <a:rPr lang="en-CA" sz="2800" dirty="0" err="1"/>
              <a:t>comme</a:t>
            </a:r>
            <a:r>
              <a:rPr lang="en-CA" sz="2800" dirty="0"/>
              <a:t> un </a:t>
            </a:r>
            <a:r>
              <a:rPr lang="en-CA" sz="2800" dirty="0" err="1"/>
              <a:t>sujet</a:t>
            </a:r>
            <a:r>
              <a:rPr lang="en-CA" sz="2800" dirty="0"/>
              <a:t> et non </a:t>
            </a:r>
            <a:r>
              <a:rPr lang="en-CA" sz="2800" dirty="0" err="1"/>
              <a:t>comme</a:t>
            </a:r>
            <a:r>
              <a:rPr lang="en-CA" sz="2800" dirty="0"/>
              <a:t> un </a:t>
            </a:r>
            <a:r>
              <a:rPr lang="en-CA" sz="2800" dirty="0" err="1"/>
              <a:t>objet</a:t>
            </a:r>
            <a:r>
              <a:rPr lang="en-CA" sz="2800" dirty="0"/>
              <a:t> de </a:t>
            </a:r>
            <a:r>
              <a:rPr lang="en-CA" sz="2800" dirty="0" err="1"/>
              <a:t>soin</a:t>
            </a:r>
            <a:endParaRPr lang="fr-CA" sz="2800" dirty="0"/>
          </a:p>
        </p:txBody>
      </p:sp>
      <p:sp>
        <p:nvSpPr>
          <p:cNvPr id="4" name="Espace réservé du pied de page 3"/>
          <p:cNvSpPr>
            <a:spLocks noGrp="1"/>
          </p:cNvSpPr>
          <p:nvPr>
            <p:ph type="ftr" sz="quarter" idx="11"/>
          </p:nvPr>
        </p:nvSpPr>
        <p:spPr>
          <a:xfrm>
            <a:off x="6832723" y="6520259"/>
            <a:ext cx="1483693" cy="365125"/>
          </a:xfrm>
        </p:spPr>
        <p:txBody>
          <a:bodyPr/>
          <a:lstStyle/>
          <a:p>
            <a:pPr>
              <a:defRPr/>
            </a:pPr>
            <a:r>
              <a:rPr lang="fr-CA" altLang="en-US" dirty="0"/>
              <a:t>© Saint-Arnaud,   2018</a:t>
            </a:r>
            <a:endParaRPr lang="fr-FR" dirty="0"/>
          </a:p>
          <a:p>
            <a:pPr>
              <a:defRPr/>
            </a:pPr>
            <a:endParaRPr lang="fr-CA" altLang="en-US" dirty="0"/>
          </a:p>
        </p:txBody>
      </p:sp>
    </p:spTree>
    <p:extLst>
      <p:ext uri="{BB962C8B-B14F-4D97-AF65-F5344CB8AC3E}">
        <p14:creationId xmlns:p14="http://schemas.microsoft.com/office/powerpoint/2010/main" val="5648202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468313" y="260350"/>
            <a:ext cx="8229600" cy="912813"/>
          </a:xfrm>
        </p:spPr>
        <p:txBody>
          <a:bodyPr/>
          <a:lstStyle/>
          <a:p>
            <a:pPr eaLnBrk="1" hangingPunct="1"/>
            <a:r>
              <a:rPr lang="fr-CA" dirty="0"/>
              <a:t>	Bienfaisance</a:t>
            </a:r>
          </a:p>
        </p:txBody>
      </p:sp>
      <p:sp>
        <p:nvSpPr>
          <p:cNvPr id="22532" name="Rectangle 3"/>
          <p:cNvSpPr>
            <a:spLocks noGrp="1" noChangeArrowheads="1"/>
          </p:cNvSpPr>
          <p:nvPr>
            <p:ph idx="1"/>
          </p:nvPr>
        </p:nvSpPr>
        <p:spPr>
          <a:xfrm>
            <a:off x="856058" y="1268413"/>
            <a:ext cx="7532365" cy="5251846"/>
          </a:xfrm>
        </p:spPr>
        <p:txBody>
          <a:bodyPr>
            <a:normAutofit lnSpcReduction="10000"/>
          </a:bodyPr>
          <a:lstStyle/>
          <a:p>
            <a:pPr eaLnBrk="1" hangingPunct="1"/>
            <a:r>
              <a:rPr lang="fr-CA" sz="2800" dirty="0"/>
              <a:t>Implique non seulement d’éviter de faire  du tort mais d’apporter des bénéfices </a:t>
            </a:r>
          </a:p>
          <a:p>
            <a:pPr eaLnBrk="1" hangingPunct="1"/>
            <a:r>
              <a:rPr lang="fr-CA" sz="2800" dirty="0"/>
              <a:t>Les bénéfices, pour l’individu en éthique clinique, pour la population en santé publique ou communautaire, doivent être perçus comme étant supérieurs aux torts à plus long terme si ce n’est à court ou à moyen terme</a:t>
            </a:r>
          </a:p>
          <a:p>
            <a:pPr eaLnBrk="1" hangingPunct="1"/>
            <a:r>
              <a:rPr lang="en-CA" sz="2800" dirty="0"/>
              <a:t>Si les torts </a:t>
            </a:r>
            <a:r>
              <a:rPr lang="en-CA" sz="2800" dirty="0" err="1"/>
              <a:t>sont</a:t>
            </a:r>
            <a:r>
              <a:rPr lang="en-CA" sz="2800" dirty="0"/>
              <a:t> </a:t>
            </a:r>
            <a:r>
              <a:rPr lang="en-CA" sz="2800" dirty="0" err="1"/>
              <a:t>supérieurs</a:t>
            </a:r>
            <a:r>
              <a:rPr lang="en-CA" sz="2800" dirty="0"/>
              <a:t> aux </a:t>
            </a:r>
            <a:r>
              <a:rPr lang="en-CA" sz="2800" dirty="0" err="1"/>
              <a:t>bénéfices</a:t>
            </a:r>
            <a:r>
              <a:rPr lang="en-CA" sz="2800" dirty="0"/>
              <a:t> à court, </a:t>
            </a:r>
            <a:r>
              <a:rPr lang="en-CA" sz="2800" dirty="0" err="1"/>
              <a:t>moyen</a:t>
            </a:r>
            <a:r>
              <a:rPr lang="en-CA" sz="2800" dirty="0"/>
              <a:t> </a:t>
            </a:r>
            <a:r>
              <a:rPr lang="en-CA" sz="2800" dirty="0" err="1"/>
              <a:t>ou</a:t>
            </a:r>
            <a:r>
              <a:rPr lang="en-CA" sz="2800" dirty="0"/>
              <a:t> long </a:t>
            </a:r>
            <a:r>
              <a:rPr lang="en-CA" sz="2800" dirty="0" err="1"/>
              <a:t>terme</a:t>
            </a:r>
            <a:r>
              <a:rPr lang="en-CA" sz="2800" dirty="0"/>
              <a:t>, </a:t>
            </a:r>
            <a:r>
              <a:rPr lang="en-CA" sz="2800" dirty="0" err="1"/>
              <a:t>il</a:t>
            </a:r>
            <a:r>
              <a:rPr lang="en-CA" sz="2800" dirty="0"/>
              <a:t> </a:t>
            </a:r>
            <a:r>
              <a:rPr lang="en-CA" sz="2800" dirty="0" err="1"/>
              <a:t>s’agit</a:t>
            </a:r>
            <a:r>
              <a:rPr lang="en-CA" sz="2800" dirty="0"/>
              <a:t> </a:t>
            </a:r>
            <a:r>
              <a:rPr lang="en-CA" sz="2800" dirty="0" err="1"/>
              <a:t>d’une</a:t>
            </a:r>
            <a:r>
              <a:rPr lang="en-CA" sz="2800" dirty="0"/>
              <a:t> </a:t>
            </a:r>
            <a:r>
              <a:rPr lang="en-CA" sz="2800" dirty="0" err="1"/>
              <a:t>mauvaise</a:t>
            </a:r>
            <a:r>
              <a:rPr lang="en-CA" sz="2800" dirty="0"/>
              <a:t> </a:t>
            </a:r>
            <a:r>
              <a:rPr lang="en-CA" sz="2800" dirty="0" err="1"/>
              <a:t>pratique</a:t>
            </a:r>
            <a:r>
              <a:rPr lang="en-CA" sz="2800" dirty="0"/>
              <a:t> </a:t>
            </a:r>
            <a:r>
              <a:rPr lang="en-CA" sz="2800" dirty="0" err="1"/>
              <a:t>professionnelle</a:t>
            </a:r>
            <a:r>
              <a:rPr lang="en-CA" sz="2800" dirty="0"/>
              <a:t>.</a:t>
            </a:r>
            <a:endParaRPr lang="fr-CA" sz="2800" dirty="0"/>
          </a:p>
          <a:p>
            <a:pPr eaLnBrk="1" hangingPunct="1">
              <a:buFont typeface="Wingdings" pitchFamily="2" charset="2"/>
              <a:buNone/>
            </a:pPr>
            <a:endParaRPr lang="fr-CA" sz="1900" dirty="0"/>
          </a:p>
        </p:txBody>
      </p:sp>
      <p:sp>
        <p:nvSpPr>
          <p:cNvPr id="5" name="Espace réservé du pied de page 4"/>
          <p:cNvSpPr>
            <a:spLocks noGrp="1"/>
          </p:cNvSpPr>
          <p:nvPr>
            <p:ph type="ftr" sz="quarter" idx="11"/>
          </p:nvPr>
        </p:nvSpPr>
        <p:spPr>
          <a:xfrm>
            <a:off x="6904731" y="6520259"/>
            <a:ext cx="1483693"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2143513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F4F614-B0A2-475C-BBAA-EB70DFFCDA33}"/>
              </a:ext>
            </a:extLst>
          </p:cNvPr>
          <p:cNvSpPr>
            <a:spLocks noGrp="1"/>
          </p:cNvSpPr>
          <p:nvPr>
            <p:ph type="title"/>
          </p:nvPr>
        </p:nvSpPr>
        <p:spPr/>
        <p:txBody>
          <a:bodyPr/>
          <a:lstStyle/>
          <a:p>
            <a:r>
              <a:rPr lang="fr-CA" dirty="0"/>
              <a:t>Introduction</a:t>
            </a:r>
            <a:endParaRPr lang="fr-FR" dirty="0"/>
          </a:p>
        </p:txBody>
      </p:sp>
      <p:sp>
        <p:nvSpPr>
          <p:cNvPr id="3" name="Espace réservé du contenu 2">
            <a:extLst>
              <a:ext uri="{FF2B5EF4-FFF2-40B4-BE49-F238E27FC236}">
                <a16:creationId xmlns:a16="http://schemas.microsoft.com/office/drawing/2014/main" id="{BAD130B5-A50A-49CB-8E06-6A9936C5608B}"/>
              </a:ext>
            </a:extLst>
          </p:cNvPr>
          <p:cNvSpPr>
            <a:spLocks noGrp="1"/>
          </p:cNvSpPr>
          <p:nvPr>
            <p:ph idx="1"/>
          </p:nvPr>
        </p:nvSpPr>
        <p:spPr>
          <a:xfrm>
            <a:off x="856060" y="1916832"/>
            <a:ext cx="7429499" cy="3874369"/>
          </a:xfrm>
        </p:spPr>
        <p:txBody>
          <a:bodyPr>
            <a:noAutofit/>
          </a:bodyPr>
          <a:lstStyle/>
          <a:p>
            <a:r>
              <a:rPr lang="fr-CA" sz="2800" dirty="0"/>
              <a:t>Finalité de l’intervention de santé: bien-être du soigné ou du groupe ou de la population dans le domaine de la santé publique</a:t>
            </a:r>
          </a:p>
          <a:p>
            <a:r>
              <a:rPr lang="fr-CA" sz="2800" dirty="0"/>
              <a:t>Améliorer l’état de santé ou empêcher qu’il ne se dégrade</a:t>
            </a:r>
          </a:p>
          <a:p>
            <a:r>
              <a:rPr lang="fr-CA" sz="2800" dirty="0"/>
              <a:t>On doit maîtriser la technique, sans oublier les buts et la finalité du soin</a:t>
            </a:r>
            <a:endParaRPr lang="fr-FR" sz="2800" dirty="0"/>
          </a:p>
          <a:p>
            <a:endParaRPr lang="fr-FR" sz="2800" dirty="0"/>
          </a:p>
        </p:txBody>
      </p:sp>
      <p:sp>
        <p:nvSpPr>
          <p:cNvPr id="5" name="ZoneTexte 4">
            <a:extLst>
              <a:ext uri="{FF2B5EF4-FFF2-40B4-BE49-F238E27FC236}">
                <a16:creationId xmlns:a16="http://schemas.microsoft.com/office/drawing/2014/main" id="{543A411E-B79E-46B2-9449-1A2ADBA46216}"/>
              </a:ext>
            </a:extLst>
          </p:cNvPr>
          <p:cNvSpPr txBox="1"/>
          <p:nvPr/>
        </p:nvSpPr>
        <p:spPr>
          <a:xfrm>
            <a:off x="6804248" y="6381328"/>
            <a:ext cx="1584176" cy="253916"/>
          </a:xfrm>
          <a:prstGeom prst="rect">
            <a:avLst/>
          </a:prstGeom>
          <a:noFill/>
        </p:spPr>
        <p:txBody>
          <a:bodyPr wrap="square" rtlCol="0">
            <a:spAutoFit/>
          </a:bodyPr>
          <a:lstStyle/>
          <a:p>
            <a:r>
              <a:rPr lang="fr-CA" altLang="en-US" sz="1050" dirty="0"/>
              <a:t>© Saint-Arnaud,   2018</a:t>
            </a:r>
            <a:endParaRPr lang="fr-FR" sz="1050" dirty="0"/>
          </a:p>
        </p:txBody>
      </p:sp>
    </p:spTree>
    <p:extLst>
      <p:ext uri="{BB962C8B-B14F-4D97-AF65-F5344CB8AC3E}">
        <p14:creationId xmlns:p14="http://schemas.microsoft.com/office/powerpoint/2010/main" val="3434726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normAutofit fontScale="90000"/>
          </a:bodyPr>
          <a:lstStyle/>
          <a:p>
            <a:pPr eaLnBrk="1" hangingPunct="1"/>
            <a:br>
              <a:rPr lang="fr-CA" dirty="0"/>
            </a:br>
            <a:br>
              <a:rPr lang="fr-CA" dirty="0"/>
            </a:br>
            <a:br>
              <a:rPr lang="fr-CA" dirty="0"/>
            </a:br>
            <a:r>
              <a:rPr lang="fr-CA" dirty="0"/>
              <a:t>Base philosophique du principe de bienfaisance</a:t>
            </a:r>
            <a:br>
              <a:rPr lang="fr-CA" dirty="0"/>
            </a:br>
            <a:br>
              <a:rPr lang="fr-CA" dirty="0"/>
            </a:br>
            <a:br>
              <a:rPr lang="fr-CA" dirty="0"/>
            </a:br>
            <a:endParaRPr lang="fr-CA" dirty="0"/>
          </a:p>
        </p:txBody>
      </p:sp>
      <p:sp>
        <p:nvSpPr>
          <p:cNvPr id="23556" name="Rectangle 3"/>
          <p:cNvSpPr>
            <a:spLocks noGrp="1" noChangeArrowheads="1"/>
          </p:cNvSpPr>
          <p:nvPr>
            <p:ph idx="1"/>
          </p:nvPr>
        </p:nvSpPr>
        <p:spPr>
          <a:xfrm>
            <a:off x="971600" y="2204863"/>
            <a:ext cx="7416824" cy="3926061"/>
          </a:xfrm>
        </p:spPr>
        <p:txBody>
          <a:bodyPr>
            <a:normAutofit/>
          </a:bodyPr>
          <a:lstStyle/>
          <a:p>
            <a:pPr eaLnBrk="1" hangingPunct="1">
              <a:lnSpc>
                <a:spcPct val="90000"/>
              </a:lnSpc>
            </a:pPr>
            <a:r>
              <a:rPr lang="fr-CA" sz="2800" dirty="0"/>
              <a:t>La finalité du soin qui s’incarne dans les buts professionnels.</a:t>
            </a:r>
          </a:p>
          <a:p>
            <a:pPr eaLnBrk="1" hangingPunct="1">
              <a:lnSpc>
                <a:spcPct val="90000"/>
              </a:lnSpc>
            </a:pPr>
            <a:r>
              <a:rPr lang="fr-CA" sz="2800" dirty="0"/>
              <a:t>La base contractuelle de la relation de soin qui implique une responsabilité mutuelle pour le professionnel de la santé de donner des soins adéquats, pour le patient de coopérer aux soins.</a:t>
            </a:r>
          </a:p>
          <a:p>
            <a:pPr eaLnBrk="1" hangingPunct="1">
              <a:lnSpc>
                <a:spcPct val="90000"/>
              </a:lnSpc>
            </a:pPr>
            <a:r>
              <a:rPr lang="fr-CA" sz="2800" dirty="0"/>
              <a:t>Principe mis de l’avant dans les serments et les codes professionnels</a:t>
            </a:r>
          </a:p>
          <a:p>
            <a:pPr eaLnBrk="1" hangingPunct="1">
              <a:lnSpc>
                <a:spcPct val="90000"/>
              </a:lnSpc>
            </a:pPr>
            <a:endParaRPr lang="fr-CA" dirty="0"/>
          </a:p>
          <a:p>
            <a:pPr eaLnBrk="1" hangingPunct="1">
              <a:lnSpc>
                <a:spcPct val="90000"/>
              </a:lnSpc>
              <a:buFont typeface="Wingdings" pitchFamily="2" charset="2"/>
              <a:buNone/>
            </a:pPr>
            <a:endParaRPr lang="fr-CA" dirty="0"/>
          </a:p>
          <a:p>
            <a:pPr eaLnBrk="1" hangingPunct="1">
              <a:lnSpc>
                <a:spcPct val="90000"/>
              </a:lnSpc>
            </a:pPr>
            <a:endParaRPr lang="fr-CA" dirty="0"/>
          </a:p>
        </p:txBody>
      </p:sp>
      <p:sp>
        <p:nvSpPr>
          <p:cNvPr id="5" name="Espace réservé du pied de page 4"/>
          <p:cNvSpPr>
            <a:spLocks noGrp="1"/>
          </p:cNvSpPr>
          <p:nvPr>
            <p:ph type="ftr" sz="quarter" idx="11"/>
          </p:nvPr>
        </p:nvSpPr>
        <p:spPr>
          <a:xfrm>
            <a:off x="6904731" y="6448251"/>
            <a:ext cx="1483693"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2669492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856060" y="116632"/>
            <a:ext cx="7429499" cy="1440160"/>
          </a:xfrm>
        </p:spPr>
        <p:txBody>
          <a:bodyPr/>
          <a:lstStyle/>
          <a:p>
            <a:pPr eaLnBrk="1" hangingPunct="1"/>
            <a:r>
              <a:rPr lang="fr-CA" dirty="0"/>
              <a:t>	Évaluation des bénéfices</a:t>
            </a:r>
          </a:p>
        </p:txBody>
      </p:sp>
      <p:sp>
        <p:nvSpPr>
          <p:cNvPr id="24580" name="Rectangle 3"/>
          <p:cNvSpPr>
            <a:spLocks noGrp="1" noChangeArrowheads="1"/>
          </p:cNvSpPr>
          <p:nvPr>
            <p:ph idx="1"/>
          </p:nvPr>
        </p:nvSpPr>
        <p:spPr>
          <a:xfrm>
            <a:off x="856059" y="1772815"/>
            <a:ext cx="7429500" cy="4747444"/>
          </a:xfrm>
        </p:spPr>
        <p:txBody>
          <a:bodyPr>
            <a:normAutofit lnSpcReduction="10000"/>
          </a:bodyPr>
          <a:lstStyle/>
          <a:p>
            <a:pPr algn="just" eaLnBrk="1" hangingPunct="1"/>
            <a:r>
              <a:rPr lang="fr-CA" sz="2800" dirty="0"/>
              <a:t>S’effectue par l’évaluation de l’intervention elle-même, de ses conséquences, des résultats atteints par rapport aux buts à atteindre selon les standards professionnels reconnus.</a:t>
            </a:r>
          </a:p>
          <a:p>
            <a:pPr algn="just" eaLnBrk="1" hangingPunct="1"/>
            <a:r>
              <a:rPr lang="fr-CA" sz="2800" dirty="0"/>
              <a:t>Il s’agit de comparer les options d’interventions et de choisir celle qui apportera le plus de bénéfices pour les moindres torts à l’individu en éthique clinique et au groupe en santé publique et communautaire</a:t>
            </a:r>
          </a:p>
          <a:p>
            <a:pPr eaLnBrk="1" hangingPunct="1">
              <a:buFont typeface="Wingdings" pitchFamily="2" charset="2"/>
              <a:buNone/>
            </a:pPr>
            <a:endParaRPr lang="fr-CA" sz="1900" dirty="0"/>
          </a:p>
        </p:txBody>
      </p:sp>
      <p:sp>
        <p:nvSpPr>
          <p:cNvPr id="5" name="Espace réservé du pied de page 4"/>
          <p:cNvSpPr>
            <a:spLocks noGrp="1"/>
          </p:cNvSpPr>
          <p:nvPr>
            <p:ph type="ftr" sz="quarter" idx="11"/>
          </p:nvPr>
        </p:nvSpPr>
        <p:spPr>
          <a:xfrm>
            <a:off x="6760715" y="6520259"/>
            <a:ext cx="1555701" cy="365125"/>
          </a:xfrm>
        </p:spPr>
        <p:txBody>
          <a:bodyPr/>
          <a:lstStyle/>
          <a:p>
            <a:pPr>
              <a:defRPr/>
            </a:pPr>
            <a:r>
              <a:rPr lang="fr-CA" altLang="en-US" dirty="0"/>
              <a:t>© Saint-Arnaud,   2018</a:t>
            </a:r>
            <a:endParaRPr lang="fr-FR" dirty="0"/>
          </a:p>
          <a:p>
            <a:pPr>
              <a:defRPr/>
            </a:pPr>
            <a:r>
              <a:rPr lang="fr-CA" altLang="en-US" dirty="0"/>
              <a:t> </a:t>
            </a:r>
          </a:p>
        </p:txBody>
      </p:sp>
    </p:spTree>
    <p:extLst>
      <p:ext uri="{BB962C8B-B14F-4D97-AF65-F5344CB8AC3E}">
        <p14:creationId xmlns:p14="http://schemas.microsoft.com/office/powerpoint/2010/main" val="15388747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291EE5-9155-48A8-B7FE-A8BD0A1E042B}"/>
              </a:ext>
            </a:extLst>
          </p:cNvPr>
          <p:cNvSpPr>
            <a:spLocks noGrp="1"/>
          </p:cNvSpPr>
          <p:nvPr>
            <p:ph type="title"/>
          </p:nvPr>
        </p:nvSpPr>
        <p:spPr/>
        <p:txBody>
          <a:bodyPr/>
          <a:lstStyle/>
          <a:p>
            <a:r>
              <a:rPr lang="fr-CA" dirty="0"/>
              <a:t>Dans la pratique</a:t>
            </a:r>
            <a:endParaRPr lang="fr-FR" dirty="0"/>
          </a:p>
        </p:txBody>
      </p:sp>
      <p:sp>
        <p:nvSpPr>
          <p:cNvPr id="3" name="Espace réservé du contenu 2">
            <a:extLst>
              <a:ext uri="{FF2B5EF4-FFF2-40B4-BE49-F238E27FC236}">
                <a16:creationId xmlns:a16="http://schemas.microsoft.com/office/drawing/2014/main" id="{9D9D32A3-D7A8-4C2C-BE0F-5CA5C4014906}"/>
              </a:ext>
            </a:extLst>
          </p:cNvPr>
          <p:cNvSpPr>
            <a:spLocks noGrp="1"/>
          </p:cNvSpPr>
          <p:nvPr>
            <p:ph idx="1"/>
          </p:nvPr>
        </p:nvSpPr>
        <p:spPr/>
        <p:txBody>
          <a:bodyPr>
            <a:normAutofit fontScale="92500" lnSpcReduction="20000"/>
          </a:bodyPr>
          <a:lstStyle/>
          <a:p>
            <a:r>
              <a:rPr lang="fr-CA" sz="2800" dirty="0"/>
              <a:t>L’évaluation des bénéfices par rapport aux torts s’effectue dans la pratique courante quand il s’agit de choisir l’intervention de soin qui est la plus appropriée d’un point de vue professionnel</a:t>
            </a:r>
          </a:p>
          <a:p>
            <a:r>
              <a:rPr lang="fr-CA" sz="2800" dirty="0"/>
              <a:t>Le choix s’arrête sur l’intervention qui comporte le plus de bénéfices pour le patient et les moindres torts dans le cadre d’une approche globale de soin.</a:t>
            </a:r>
          </a:p>
          <a:p>
            <a:r>
              <a:rPr lang="fr-CA" sz="2800" dirty="0"/>
              <a:t>Elle est le fait d’un soignant compétent.</a:t>
            </a:r>
            <a:endParaRPr lang="fr-FR" sz="2800" dirty="0"/>
          </a:p>
        </p:txBody>
      </p:sp>
      <p:sp>
        <p:nvSpPr>
          <p:cNvPr id="4" name="ZoneTexte 3">
            <a:extLst>
              <a:ext uri="{FF2B5EF4-FFF2-40B4-BE49-F238E27FC236}">
                <a16:creationId xmlns:a16="http://schemas.microsoft.com/office/drawing/2014/main" id="{EB653A24-E2BA-43F1-BAD4-D5CE3934D9BF}"/>
              </a:ext>
            </a:extLst>
          </p:cNvPr>
          <p:cNvSpPr txBox="1"/>
          <p:nvPr/>
        </p:nvSpPr>
        <p:spPr>
          <a:xfrm>
            <a:off x="6804248" y="6453336"/>
            <a:ext cx="1481311" cy="530915"/>
          </a:xfrm>
          <a:prstGeom prst="rect">
            <a:avLst/>
          </a:prstGeom>
          <a:noFill/>
        </p:spPr>
        <p:txBody>
          <a:bodyPr wrap="square" rtlCol="0">
            <a:spAutoFit/>
          </a:bodyPr>
          <a:lstStyle/>
          <a:p>
            <a:r>
              <a:rPr lang="fr-CA" altLang="en-US" sz="1050" dirty="0"/>
              <a:t>© Saint-Arnaud,   2018</a:t>
            </a:r>
            <a:endParaRPr lang="fr-FR" sz="1050" dirty="0"/>
          </a:p>
          <a:p>
            <a:endParaRPr lang="fr-FR" dirty="0"/>
          </a:p>
        </p:txBody>
      </p:sp>
    </p:spTree>
    <p:extLst>
      <p:ext uri="{BB962C8B-B14F-4D97-AF65-F5344CB8AC3E}">
        <p14:creationId xmlns:p14="http://schemas.microsoft.com/office/powerpoint/2010/main" val="324370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BB92E681-94D5-452A-93AC-04FA6BD0A9D3}"/>
              </a:ext>
            </a:extLst>
          </p:cNvPr>
          <p:cNvSpPr>
            <a:spLocks noGrp="1" noChangeArrowheads="1"/>
          </p:cNvSpPr>
          <p:nvPr>
            <p:ph type="title"/>
          </p:nvPr>
        </p:nvSpPr>
        <p:spPr/>
        <p:txBody>
          <a:bodyPr/>
          <a:lstStyle/>
          <a:p>
            <a:pPr eaLnBrk="1" hangingPunct="1"/>
            <a:r>
              <a:rPr lang="fr-CA" altLang="fr-FR" b="1" dirty="0"/>
              <a:t>1-Définition des concepts Clés</a:t>
            </a:r>
            <a:br>
              <a:rPr lang="fr-CA" altLang="fr-FR" b="1" dirty="0"/>
            </a:br>
            <a:r>
              <a:rPr lang="fr-CA" altLang="fr-FR" b="1" dirty="0"/>
              <a:t>Éthique de la santé</a:t>
            </a:r>
          </a:p>
        </p:txBody>
      </p:sp>
      <p:sp>
        <p:nvSpPr>
          <p:cNvPr id="15363" name="Rectangle 3">
            <a:extLst>
              <a:ext uri="{FF2B5EF4-FFF2-40B4-BE49-F238E27FC236}">
                <a16:creationId xmlns:a16="http://schemas.microsoft.com/office/drawing/2014/main" id="{2537F175-76C8-4312-9BB5-BEF8E4484393}"/>
              </a:ext>
            </a:extLst>
          </p:cNvPr>
          <p:cNvSpPr>
            <a:spLocks noGrp="1" noChangeArrowheads="1"/>
          </p:cNvSpPr>
          <p:nvPr>
            <p:ph type="body" idx="1"/>
          </p:nvPr>
        </p:nvSpPr>
        <p:spPr>
          <a:xfrm>
            <a:off x="457200" y="2311995"/>
            <a:ext cx="8229600" cy="3997325"/>
          </a:xfrm>
        </p:spPr>
        <p:txBody>
          <a:bodyPr/>
          <a:lstStyle/>
          <a:p>
            <a:pPr algn="just" eaLnBrk="1" hangingPunct="1">
              <a:buFont typeface="Wingdings" panose="05000000000000000000" pitchFamily="2" charset="2"/>
              <a:buNone/>
            </a:pPr>
            <a:r>
              <a:rPr lang="fr-CA" altLang="fr-FR" dirty="0"/>
              <a:t>	</a:t>
            </a:r>
            <a:r>
              <a:rPr lang="fr-CA" altLang="fr-FR" sz="2800" dirty="0"/>
              <a:t>Identification, analyse et résolution des problèmes éthiques qui surviennent dans l’intervention en santé, que ce soit dans le soin direct, la prévention ou la promotion, la recherche, l’enseignement ou la gestion.</a:t>
            </a:r>
          </a:p>
          <a:p>
            <a:pPr algn="just" eaLnBrk="1" hangingPunct="1">
              <a:buFont typeface="Wingdings" panose="05000000000000000000" pitchFamily="2" charset="2"/>
              <a:buNone/>
            </a:pPr>
            <a:r>
              <a:rPr lang="fr-CA" altLang="fr-FR" sz="2800" dirty="0"/>
              <a:t>	(Saint-Arnaud, 2006)</a:t>
            </a:r>
          </a:p>
        </p:txBody>
      </p:sp>
      <p:sp>
        <p:nvSpPr>
          <p:cNvPr id="2" name="Espace réservé du pied de page 1">
            <a:extLst>
              <a:ext uri="{FF2B5EF4-FFF2-40B4-BE49-F238E27FC236}">
                <a16:creationId xmlns:a16="http://schemas.microsoft.com/office/drawing/2014/main" id="{DB6076DD-8C9C-4373-8CA9-91EB35E1A432}"/>
              </a:ext>
            </a:extLst>
          </p:cNvPr>
          <p:cNvSpPr>
            <a:spLocks noGrp="1"/>
          </p:cNvSpPr>
          <p:nvPr>
            <p:ph type="ftr" sz="quarter" idx="11"/>
          </p:nvPr>
        </p:nvSpPr>
        <p:spPr>
          <a:xfrm>
            <a:off x="6688707" y="6448251"/>
            <a:ext cx="1627709" cy="365125"/>
          </a:xfrm>
        </p:spPr>
        <p:txBody>
          <a:bodyPr/>
          <a:lstStyle/>
          <a:p>
            <a:pPr>
              <a:defRPr/>
            </a:pPr>
            <a:r>
              <a:rPr lang="fr-CA" altLang="en-US" dirty="0"/>
              <a:t>© Saint-Arnaud,   2018  </a:t>
            </a:r>
          </a:p>
        </p:txBody>
      </p:sp>
    </p:spTree>
    <p:extLst>
      <p:ext uri="{BB962C8B-B14F-4D97-AF65-F5344CB8AC3E}">
        <p14:creationId xmlns:p14="http://schemas.microsoft.com/office/powerpoint/2010/main" val="3586946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673B07C-9D87-4F06-8938-FCFA100F0262}"/>
              </a:ext>
            </a:extLst>
          </p:cNvPr>
          <p:cNvSpPr>
            <a:spLocks noGrp="1" noChangeArrowheads="1"/>
          </p:cNvSpPr>
          <p:nvPr>
            <p:ph type="title"/>
          </p:nvPr>
        </p:nvSpPr>
        <p:spPr>
          <a:xfrm>
            <a:off x="856060" y="260648"/>
            <a:ext cx="7429499" cy="1478570"/>
          </a:xfrm>
        </p:spPr>
        <p:txBody>
          <a:bodyPr/>
          <a:lstStyle/>
          <a:p>
            <a:pPr eaLnBrk="1" hangingPunct="1"/>
            <a:r>
              <a:rPr lang="fr-CA" altLang="fr-FR" b="1" dirty="0"/>
              <a:t>intervention de santé</a:t>
            </a:r>
          </a:p>
        </p:txBody>
      </p:sp>
      <p:sp>
        <p:nvSpPr>
          <p:cNvPr id="16387" name="Rectangle 3">
            <a:extLst>
              <a:ext uri="{FF2B5EF4-FFF2-40B4-BE49-F238E27FC236}">
                <a16:creationId xmlns:a16="http://schemas.microsoft.com/office/drawing/2014/main" id="{5C6BC3FA-13E5-462B-BE55-492839C1C6C6}"/>
              </a:ext>
            </a:extLst>
          </p:cNvPr>
          <p:cNvSpPr>
            <a:spLocks noGrp="1" noChangeArrowheads="1"/>
          </p:cNvSpPr>
          <p:nvPr>
            <p:ph type="body" idx="1"/>
          </p:nvPr>
        </p:nvSpPr>
        <p:spPr>
          <a:xfrm>
            <a:off x="684213" y="1700212"/>
            <a:ext cx="8135937" cy="4537100"/>
          </a:xfrm>
        </p:spPr>
        <p:txBody>
          <a:bodyPr>
            <a:normAutofit fontScale="92500" lnSpcReduction="10000"/>
          </a:bodyPr>
          <a:lstStyle/>
          <a:p>
            <a:pPr eaLnBrk="1" hangingPunct="1"/>
            <a:endParaRPr lang="fr-CA" altLang="fr-FR" sz="2800" dirty="0"/>
          </a:p>
          <a:p>
            <a:pPr algn="just" eaLnBrk="1" hangingPunct="1"/>
            <a:r>
              <a:rPr lang="fr-CA" altLang="fr-FR" sz="2800" dirty="0"/>
              <a:t>Vise à rétablir ou à maintenir un niveau d’intégrité, d’équilibre ou de santé, affecté ou menacé par des facteurs internes ou externes, au moyen des connaissances, de l’expérience et des approches développées dans chacune des disciplines de la santé</a:t>
            </a:r>
          </a:p>
          <a:p>
            <a:pPr eaLnBrk="1" hangingPunct="1">
              <a:buFont typeface="Wingdings" panose="05000000000000000000" pitchFamily="2" charset="2"/>
              <a:buNone/>
            </a:pPr>
            <a:r>
              <a:rPr lang="fr-CA" altLang="fr-FR" sz="1900" dirty="0"/>
              <a:t>	Boitte et Saint-Arnaud (2001)</a:t>
            </a:r>
          </a:p>
          <a:p>
            <a:r>
              <a:rPr lang="fr-CA" altLang="fr-FR" sz="2800" dirty="0"/>
              <a:t>N’est pas éthiquement neutre puisqu’elle vise au bien-être de la personne</a:t>
            </a:r>
          </a:p>
        </p:txBody>
      </p:sp>
      <p:sp>
        <p:nvSpPr>
          <p:cNvPr id="2" name="Espace réservé du pied de page 1">
            <a:extLst>
              <a:ext uri="{FF2B5EF4-FFF2-40B4-BE49-F238E27FC236}">
                <a16:creationId xmlns:a16="http://schemas.microsoft.com/office/drawing/2014/main" id="{012D0646-05C0-43DF-895E-A38D2DFDD4C7}"/>
              </a:ext>
            </a:extLst>
          </p:cNvPr>
          <p:cNvSpPr>
            <a:spLocks noGrp="1"/>
          </p:cNvSpPr>
          <p:nvPr>
            <p:ph type="ftr" sz="quarter" idx="11"/>
          </p:nvPr>
        </p:nvSpPr>
        <p:spPr>
          <a:xfrm>
            <a:off x="6904731" y="6448251"/>
            <a:ext cx="1483693" cy="365125"/>
          </a:xfrm>
        </p:spPr>
        <p:txBody>
          <a:bodyPr/>
          <a:lstStyle/>
          <a:p>
            <a:pPr>
              <a:defRPr/>
            </a:pPr>
            <a:r>
              <a:rPr lang="fr-CA" altLang="en-US" dirty="0"/>
              <a:t>© Saint-Arnaud,   2018  </a:t>
            </a:r>
          </a:p>
        </p:txBody>
      </p:sp>
    </p:spTree>
    <p:extLst>
      <p:ext uri="{BB962C8B-B14F-4D97-AF65-F5344CB8AC3E}">
        <p14:creationId xmlns:p14="http://schemas.microsoft.com/office/powerpoint/2010/main" val="3767151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4625EFCB-0523-4C29-876B-ACA66E5E8080}"/>
              </a:ext>
            </a:extLst>
          </p:cNvPr>
          <p:cNvSpPr>
            <a:spLocks noGrp="1" noChangeArrowheads="1"/>
          </p:cNvSpPr>
          <p:nvPr>
            <p:ph type="title"/>
          </p:nvPr>
        </p:nvSpPr>
        <p:spPr>
          <a:xfrm>
            <a:off x="457200" y="277813"/>
            <a:ext cx="8229600" cy="557212"/>
          </a:xfrm>
        </p:spPr>
        <p:txBody>
          <a:bodyPr>
            <a:normAutofit fontScale="90000"/>
          </a:bodyPr>
          <a:lstStyle/>
          <a:p>
            <a:pPr eaLnBrk="1" hangingPunct="1"/>
            <a:r>
              <a:rPr lang="fr-CA" altLang="fr-FR" sz="3800" b="1" dirty="0"/>
              <a:t>Buts de l’intervention de soin</a:t>
            </a:r>
          </a:p>
        </p:txBody>
      </p:sp>
      <p:sp>
        <p:nvSpPr>
          <p:cNvPr id="23555" name="Rectangle 3">
            <a:extLst>
              <a:ext uri="{FF2B5EF4-FFF2-40B4-BE49-F238E27FC236}">
                <a16:creationId xmlns:a16="http://schemas.microsoft.com/office/drawing/2014/main" id="{241C20BB-1707-4822-BAD3-5616FD88F988}"/>
              </a:ext>
            </a:extLst>
          </p:cNvPr>
          <p:cNvSpPr>
            <a:spLocks noGrp="1" noChangeArrowheads="1"/>
          </p:cNvSpPr>
          <p:nvPr>
            <p:ph type="body" idx="1"/>
          </p:nvPr>
        </p:nvSpPr>
        <p:spPr>
          <a:xfrm>
            <a:off x="662880" y="1196975"/>
            <a:ext cx="8229600" cy="5661025"/>
          </a:xfrm>
        </p:spPr>
        <p:txBody>
          <a:bodyPr/>
          <a:lstStyle/>
          <a:p>
            <a:pPr eaLnBrk="1" hangingPunct="1">
              <a:lnSpc>
                <a:spcPct val="80000"/>
              </a:lnSpc>
            </a:pPr>
            <a:r>
              <a:rPr lang="fr-CA" altLang="fr-FR" sz="2800" dirty="0"/>
              <a:t>restaurer ou maintenir la santé</a:t>
            </a:r>
          </a:p>
          <a:p>
            <a:pPr eaLnBrk="1" hangingPunct="1">
              <a:lnSpc>
                <a:spcPct val="80000"/>
              </a:lnSpc>
            </a:pPr>
            <a:r>
              <a:rPr lang="fr-CA" altLang="fr-FR" sz="2800" dirty="0"/>
              <a:t>soulager les symptômes</a:t>
            </a:r>
          </a:p>
          <a:p>
            <a:pPr eaLnBrk="1" hangingPunct="1">
              <a:lnSpc>
                <a:spcPct val="80000"/>
              </a:lnSpc>
            </a:pPr>
            <a:r>
              <a:rPr lang="fr-CA" altLang="fr-FR" sz="2800" dirty="0"/>
              <a:t>restaurer une fonction ou maintenir une fonction compromise</a:t>
            </a:r>
          </a:p>
          <a:p>
            <a:pPr eaLnBrk="1" hangingPunct="1">
              <a:lnSpc>
                <a:spcPct val="80000"/>
              </a:lnSpc>
            </a:pPr>
            <a:r>
              <a:rPr lang="fr-CA" altLang="fr-FR" sz="2800" dirty="0"/>
              <a:t>sauvegarder ou prolonger la vie</a:t>
            </a:r>
          </a:p>
          <a:p>
            <a:pPr eaLnBrk="1" hangingPunct="1">
              <a:lnSpc>
                <a:spcPct val="80000"/>
              </a:lnSpc>
            </a:pPr>
            <a:r>
              <a:rPr lang="fr-CA" altLang="fr-FR" sz="2800" dirty="0"/>
              <a:t>informer, former et conseiller </a:t>
            </a:r>
          </a:p>
          <a:p>
            <a:pPr lvl="1">
              <a:lnSpc>
                <a:spcPct val="80000"/>
              </a:lnSpc>
            </a:pPr>
            <a:r>
              <a:rPr lang="fr-CA" altLang="fr-FR" sz="2400" dirty="0"/>
              <a:t>1)les patients sur leur condition de santé et leur pronostic; </a:t>
            </a:r>
          </a:p>
          <a:p>
            <a:pPr lvl="1">
              <a:lnSpc>
                <a:spcPct val="80000"/>
              </a:lnSpc>
            </a:pPr>
            <a:r>
              <a:rPr lang="fr-CA" altLang="fr-FR" sz="2400" dirty="0"/>
              <a:t>2) les communautés et les populations sur leur condition de santé et sur des moyens de prévention et de protection pertinents </a:t>
            </a:r>
          </a:p>
          <a:p>
            <a:pPr eaLnBrk="1" hangingPunct="1">
              <a:lnSpc>
                <a:spcPct val="80000"/>
              </a:lnSpc>
            </a:pPr>
            <a:r>
              <a:rPr lang="fr-CA" altLang="fr-FR" sz="2800" dirty="0"/>
              <a:t>soulager la douleur physique, morale, psychologique</a:t>
            </a:r>
          </a:p>
          <a:p>
            <a:pPr marL="0" indent="0" eaLnBrk="1" hangingPunct="1">
              <a:lnSpc>
                <a:spcPct val="80000"/>
              </a:lnSpc>
              <a:buNone/>
            </a:pPr>
            <a:r>
              <a:rPr lang="fr-CA" altLang="fr-FR" sz="2800" dirty="0"/>
              <a:t>  et spirituelle. </a:t>
            </a:r>
            <a:r>
              <a:rPr lang="fr-CA" altLang="fr-FR" sz="2000" dirty="0"/>
              <a:t>(</a:t>
            </a:r>
            <a:r>
              <a:rPr lang="fr-CA" altLang="fr-FR" sz="2000" dirty="0" err="1"/>
              <a:t>Jonsen</a:t>
            </a:r>
            <a:r>
              <a:rPr lang="fr-CA" altLang="fr-FR" sz="2000" dirty="0"/>
              <a:t>, Siegler et </a:t>
            </a:r>
            <a:r>
              <a:rPr lang="fr-CA" altLang="fr-FR" sz="2000" dirty="0" err="1"/>
              <a:t>Winslade</a:t>
            </a:r>
            <a:r>
              <a:rPr lang="fr-CA" altLang="fr-FR" sz="2000" dirty="0"/>
              <a:t>, 1986;</a:t>
            </a:r>
            <a:r>
              <a:rPr lang="fr-CA" altLang="fr-FR" sz="2800" dirty="0"/>
              <a:t> </a:t>
            </a:r>
            <a:r>
              <a:rPr lang="fr-CA" altLang="fr-FR" sz="2000" dirty="0"/>
              <a:t>Saint-Arnaud, 2002)</a:t>
            </a:r>
          </a:p>
        </p:txBody>
      </p:sp>
      <p:sp>
        <p:nvSpPr>
          <p:cNvPr id="2" name="Espace réservé du pied de page 1">
            <a:extLst>
              <a:ext uri="{FF2B5EF4-FFF2-40B4-BE49-F238E27FC236}">
                <a16:creationId xmlns:a16="http://schemas.microsoft.com/office/drawing/2014/main" id="{F537E3AD-D006-4BA4-8CF1-E462E4FDAD56}"/>
              </a:ext>
            </a:extLst>
          </p:cNvPr>
          <p:cNvSpPr>
            <a:spLocks noGrp="1"/>
          </p:cNvSpPr>
          <p:nvPr>
            <p:ph type="ftr" sz="quarter" idx="11"/>
          </p:nvPr>
        </p:nvSpPr>
        <p:spPr>
          <a:xfrm>
            <a:off x="6229222" y="6304235"/>
            <a:ext cx="1727154" cy="365125"/>
          </a:xfrm>
        </p:spPr>
        <p:txBody>
          <a:bodyPr/>
          <a:lstStyle/>
          <a:p>
            <a:pPr>
              <a:defRPr/>
            </a:pPr>
            <a:r>
              <a:rPr lang="fr-CA" altLang="en-US" dirty="0"/>
              <a:t>© Saint-Arnaud,   2018 </a:t>
            </a:r>
          </a:p>
        </p:txBody>
      </p:sp>
    </p:spTree>
    <p:extLst>
      <p:ext uri="{BB962C8B-B14F-4D97-AF65-F5344CB8AC3E}">
        <p14:creationId xmlns:p14="http://schemas.microsoft.com/office/powerpoint/2010/main" val="3759140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1343FD8E-F9F4-4D8D-B293-87BAB9115005}"/>
              </a:ext>
            </a:extLst>
          </p:cNvPr>
          <p:cNvSpPr>
            <a:spLocks noGrp="1" noChangeArrowheads="1"/>
          </p:cNvSpPr>
          <p:nvPr>
            <p:ph type="title"/>
          </p:nvPr>
        </p:nvSpPr>
        <p:spPr>
          <a:xfrm>
            <a:off x="1187624" y="-99392"/>
            <a:ext cx="7097935" cy="1584176"/>
          </a:xfrm>
        </p:spPr>
        <p:txBody>
          <a:bodyPr/>
          <a:lstStyle/>
          <a:p>
            <a:pPr eaLnBrk="1" hangingPunct="1"/>
            <a:r>
              <a:rPr lang="fr-CA" altLang="fr-FR" b="1" dirty="0"/>
              <a:t>Buts de l’intervention en soins infirmiers </a:t>
            </a:r>
          </a:p>
        </p:txBody>
      </p:sp>
      <p:sp>
        <p:nvSpPr>
          <p:cNvPr id="24579" name="Rectangle 3">
            <a:extLst>
              <a:ext uri="{FF2B5EF4-FFF2-40B4-BE49-F238E27FC236}">
                <a16:creationId xmlns:a16="http://schemas.microsoft.com/office/drawing/2014/main" id="{435B3656-89C6-4C6B-991C-6DE7B6C4E4F9}"/>
              </a:ext>
            </a:extLst>
          </p:cNvPr>
          <p:cNvSpPr>
            <a:spLocks noGrp="1" noChangeArrowheads="1"/>
          </p:cNvSpPr>
          <p:nvPr>
            <p:ph type="body" idx="1"/>
          </p:nvPr>
        </p:nvSpPr>
        <p:spPr>
          <a:xfrm>
            <a:off x="806896" y="1268760"/>
            <a:ext cx="7478663" cy="5256584"/>
          </a:xfrm>
        </p:spPr>
        <p:txBody>
          <a:bodyPr>
            <a:normAutofit fontScale="92500" lnSpcReduction="20000"/>
          </a:bodyPr>
          <a:lstStyle/>
          <a:p>
            <a:pPr algn="just" eaLnBrk="1" hangingPunct="1">
              <a:lnSpc>
                <a:spcPct val="110000"/>
              </a:lnSpc>
            </a:pPr>
            <a:r>
              <a:rPr lang="fr-CA" altLang="fr-FR" sz="2800" dirty="0"/>
              <a:t>Évaluer l’intégrité et les besoins du patient</a:t>
            </a:r>
          </a:p>
          <a:p>
            <a:pPr algn="just" eaLnBrk="1" hangingPunct="1">
              <a:lnSpc>
                <a:spcPct val="110000"/>
              </a:lnSpc>
            </a:pPr>
            <a:r>
              <a:rPr lang="fr-CA" altLang="fr-FR" sz="2800" dirty="0"/>
              <a:t>Interpréter ses réponses physiologiques, psychiques, sociales et spirituelles face à sa propre expérience de santé</a:t>
            </a:r>
          </a:p>
          <a:p>
            <a:pPr algn="just" eaLnBrk="1" hangingPunct="1">
              <a:lnSpc>
                <a:spcPct val="110000"/>
              </a:lnSpc>
            </a:pPr>
            <a:r>
              <a:rPr lang="fr-CA" altLang="fr-FR" sz="2800" dirty="0"/>
              <a:t>Évaluer l’influence de ses réponses sur ses capacités d’</a:t>
            </a:r>
            <a:r>
              <a:rPr lang="fr-CA" altLang="fr-FR" sz="2800" dirty="0" err="1"/>
              <a:t>auto-soin</a:t>
            </a:r>
            <a:r>
              <a:rPr lang="fr-CA" altLang="fr-FR" sz="2800" dirty="0"/>
              <a:t> et sur l’atteinte de ses propres buts</a:t>
            </a:r>
          </a:p>
          <a:p>
            <a:pPr algn="just">
              <a:lnSpc>
                <a:spcPct val="110000"/>
              </a:lnSpc>
            </a:pPr>
            <a:r>
              <a:rPr lang="fr-CA" altLang="fr-FR" sz="2800" dirty="0"/>
              <a:t>Soutenir le patient dans ses choix autonomes (</a:t>
            </a:r>
            <a:r>
              <a:rPr lang="fr-CA" altLang="fr-FR" sz="2800" i="1" dirty="0" err="1"/>
              <a:t>advocacy</a:t>
            </a:r>
            <a:r>
              <a:rPr lang="fr-CA" altLang="fr-FR" sz="2800" dirty="0"/>
              <a:t>)</a:t>
            </a:r>
          </a:p>
          <a:p>
            <a:pPr algn="just">
              <a:lnSpc>
                <a:spcPct val="110000"/>
              </a:lnSpc>
            </a:pPr>
            <a:r>
              <a:rPr lang="fr-CA" altLang="fr-FR" sz="2800" dirty="0"/>
              <a:t>Modifier les environnements interne et externe pour assurer un meilleur équilibre mental, physique, psychologique, socioculturel et spirituel. </a:t>
            </a:r>
          </a:p>
          <a:p>
            <a:pPr algn="just">
              <a:lnSpc>
                <a:spcPct val="110000"/>
              </a:lnSpc>
            </a:pPr>
            <a:r>
              <a:rPr lang="fr-CA" altLang="fr-FR" sz="2600" dirty="0"/>
              <a:t>(Saint-Arnaud, 2002)</a:t>
            </a:r>
          </a:p>
          <a:p>
            <a:pPr algn="just" eaLnBrk="1" hangingPunct="1"/>
            <a:endParaRPr lang="fr-CA" altLang="fr-FR" sz="1900" dirty="0"/>
          </a:p>
        </p:txBody>
      </p:sp>
      <p:sp>
        <p:nvSpPr>
          <p:cNvPr id="2" name="Espace réservé du pied de page 1">
            <a:extLst>
              <a:ext uri="{FF2B5EF4-FFF2-40B4-BE49-F238E27FC236}">
                <a16:creationId xmlns:a16="http://schemas.microsoft.com/office/drawing/2014/main" id="{776F4303-F070-4833-A018-5346855625A2}"/>
              </a:ext>
            </a:extLst>
          </p:cNvPr>
          <p:cNvSpPr>
            <a:spLocks noGrp="1"/>
          </p:cNvSpPr>
          <p:nvPr>
            <p:ph type="ftr" sz="quarter" idx="11"/>
          </p:nvPr>
        </p:nvSpPr>
        <p:spPr>
          <a:xfrm>
            <a:off x="6661270" y="5883276"/>
            <a:ext cx="1511130" cy="365125"/>
          </a:xfrm>
        </p:spPr>
        <p:txBody>
          <a:bodyPr/>
          <a:lstStyle/>
          <a:p>
            <a:pPr>
              <a:defRPr/>
            </a:pPr>
            <a:r>
              <a:rPr lang="fr-CA" altLang="en-US" dirty="0"/>
              <a:t>© Saint-Arnaud,   2018  </a:t>
            </a:r>
          </a:p>
        </p:txBody>
      </p:sp>
    </p:spTree>
    <p:extLst>
      <p:ext uri="{BB962C8B-B14F-4D97-AF65-F5344CB8AC3E}">
        <p14:creationId xmlns:p14="http://schemas.microsoft.com/office/powerpoint/2010/main" val="4108787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0819E1E1-D284-4B40-9BDE-FEB89042D742}"/>
              </a:ext>
            </a:extLst>
          </p:cNvPr>
          <p:cNvSpPr>
            <a:spLocks noGrp="1" noChangeArrowheads="1"/>
          </p:cNvSpPr>
          <p:nvPr>
            <p:ph type="title"/>
          </p:nvPr>
        </p:nvSpPr>
        <p:spPr>
          <a:xfrm>
            <a:off x="1094928" y="333375"/>
            <a:ext cx="8229600" cy="1367433"/>
          </a:xfrm>
        </p:spPr>
        <p:txBody>
          <a:bodyPr/>
          <a:lstStyle/>
          <a:p>
            <a:pPr eaLnBrk="1" hangingPunct="1"/>
            <a:r>
              <a:rPr lang="fr-CA" altLang="fr-FR" sz="3800" b="1" dirty="0"/>
              <a:t>Problème éthique</a:t>
            </a:r>
            <a:br>
              <a:rPr lang="fr-CA" altLang="fr-FR" sz="3800" b="1" dirty="0"/>
            </a:br>
            <a:endParaRPr lang="fr-CA" altLang="fr-FR" sz="3800" b="1" dirty="0"/>
          </a:p>
        </p:txBody>
      </p:sp>
      <p:sp>
        <p:nvSpPr>
          <p:cNvPr id="30723" name="Rectangle 3">
            <a:extLst>
              <a:ext uri="{FF2B5EF4-FFF2-40B4-BE49-F238E27FC236}">
                <a16:creationId xmlns:a16="http://schemas.microsoft.com/office/drawing/2014/main" id="{91F474BE-A059-487B-9892-9201F98FE2D9}"/>
              </a:ext>
            </a:extLst>
          </p:cNvPr>
          <p:cNvSpPr>
            <a:spLocks noGrp="1" noChangeArrowheads="1"/>
          </p:cNvSpPr>
          <p:nvPr>
            <p:ph type="body" idx="1"/>
          </p:nvPr>
        </p:nvSpPr>
        <p:spPr>
          <a:xfrm>
            <a:off x="683568" y="1700809"/>
            <a:ext cx="7704856" cy="7272808"/>
          </a:xfrm>
        </p:spPr>
        <p:txBody>
          <a:bodyPr>
            <a:normAutofit/>
          </a:bodyPr>
          <a:lstStyle/>
          <a:p>
            <a:pPr algn="just" eaLnBrk="1" hangingPunct="1">
              <a:lnSpc>
                <a:spcPct val="90000"/>
              </a:lnSpc>
            </a:pPr>
            <a:r>
              <a:rPr lang="fr-CA" altLang="fr-FR" sz="2800" dirty="0">
                <a:cs typeface="Times New Roman" panose="02020603050405020304" pitchFamily="18" charset="0"/>
              </a:rPr>
              <a:t>Phénomène qui survient quand le sens de l'intervention qui vise au bien-être de la personne ou du groupe est menacé, voire nié.</a:t>
            </a:r>
            <a:r>
              <a:rPr lang="fr-CA" altLang="fr-FR" sz="2800" dirty="0"/>
              <a:t> </a:t>
            </a:r>
          </a:p>
          <a:p>
            <a:r>
              <a:rPr lang="fr-CA" altLang="fr-FR" sz="2800" dirty="0"/>
              <a:t>Conflit de valeurs entre des obligations morales provenant de la finalité et des buts professionnels, des normes légales, institutionnelles et éthiques</a:t>
            </a:r>
          </a:p>
        </p:txBody>
      </p:sp>
      <p:sp>
        <p:nvSpPr>
          <p:cNvPr id="2" name="Espace réservé du pied de page 1">
            <a:extLst>
              <a:ext uri="{FF2B5EF4-FFF2-40B4-BE49-F238E27FC236}">
                <a16:creationId xmlns:a16="http://schemas.microsoft.com/office/drawing/2014/main" id="{A57BFDAE-CC32-4698-889B-D9DCCC1BA2C6}"/>
              </a:ext>
            </a:extLst>
          </p:cNvPr>
          <p:cNvSpPr>
            <a:spLocks noGrp="1"/>
          </p:cNvSpPr>
          <p:nvPr>
            <p:ph type="ftr" sz="quarter" idx="11"/>
          </p:nvPr>
        </p:nvSpPr>
        <p:spPr>
          <a:xfrm>
            <a:off x="6904731" y="6304235"/>
            <a:ext cx="1483693" cy="365125"/>
          </a:xfrm>
        </p:spPr>
        <p:txBody>
          <a:bodyPr/>
          <a:lstStyle/>
          <a:p>
            <a:pPr>
              <a:defRPr/>
            </a:pPr>
            <a:r>
              <a:rPr lang="fr-CA" altLang="en-US" dirty="0"/>
              <a:t>© Saint-Arnaud,   2018  </a:t>
            </a:r>
          </a:p>
        </p:txBody>
      </p:sp>
    </p:spTree>
    <p:extLst>
      <p:ext uri="{BB962C8B-B14F-4D97-AF65-F5344CB8AC3E}">
        <p14:creationId xmlns:p14="http://schemas.microsoft.com/office/powerpoint/2010/main" val="3131049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B38DE222-78D6-46B6-A596-D5CE25ED8FEE}"/>
              </a:ext>
            </a:extLst>
          </p:cNvPr>
          <p:cNvSpPr>
            <a:spLocks noGrp="1" noChangeArrowheads="1"/>
          </p:cNvSpPr>
          <p:nvPr>
            <p:ph type="title"/>
          </p:nvPr>
        </p:nvSpPr>
        <p:spPr>
          <a:xfrm>
            <a:off x="1166936" y="277813"/>
            <a:ext cx="8229600" cy="601662"/>
          </a:xfrm>
        </p:spPr>
        <p:txBody>
          <a:bodyPr/>
          <a:lstStyle/>
          <a:p>
            <a:pPr eaLnBrk="1" hangingPunct="1"/>
            <a:r>
              <a:rPr lang="fr-CA" altLang="fr-FR" b="1" dirty="0"/>
              <a:t>Dilemme éthique</a:t>
            </a:r>
          </a:p>
        </p:txBody>
      </p:sp>
      <p:sp>
        <p:nvSpPr>
          <p:cNvPr id="35843" name="Rectangle 3">
            <a:extLst>
              <a:ext uri="{FF2B5EF4-FFF2-40B4-BE49-F238E27FC236}">
                <a16:creationId xmlns:a16="http://schemas.microsoft.com/office/drawing/2014/main" id="{84F8F73E-06F5-4991-BA86-BA5E6DA0C57A}"/>
              </a:ext>
            </a:extLst>
          </p:cNvPr>
          <p:cNvSpPr>
            <a:spLocks noGrp="1" noChangeArrowheads="1"/>
          </p:cNvSpPr>
          <p:nvPr>
            <p:ph type="body" idx="1"/>
          </p:nvPr>
        </p:nvSpPr>
        <p:spPr>
          <a:xfrm>
            <a:off x="683568" y="1628775"/>
            <a:ext cx="7488832" cy="5229225"/>
          </a:xfrm>
        </p:spPr>
        <p:txBody>
          <a:bodyPr>
            <a:normAutofit/>
          </a:bodyPr>
          <a:lstStyle/>
          <a:p>
            <a:pPr algn="just" eaLnBrk="1" hangingPunct="1"/>
            <a:r>
              <a:rPr lang="fr-CA" altLang="fr-FR" sz="2800" dirty="0"/>
              <a:t>Choix entre deux ou plusieurs cours d’actions qui sont moralement bons et qui s’excluent mutuellement (</a:t>
            </a:r>
            <a:r>
              <a:rPr lang="fr-CA" altLang="fr-FR" sz="2800" dirty="0" err="1"/>
              <a:t>Reigle</a:t>
            </a:r>
            <a:r>
              <a:rPr lang="fr-CA" altLang="fr-FR" sz="2800" dirty="0"/>
              <a:t> &amp; Boyle, 2000), ce qui implique que de choisir l’un, c’est aller à l’encontre des obligations morales générées par l’autre ou les autres</a:t>
            </a:r>
          </a:p>
          <a:p>
            <a:pPr algn="just">
              <a:buNone/>
            </a:pPr>
            <a:r>
              <a:rPr lang="fr-CA" altLang="fr-FR" sz="2800" dirty="0"/>
              <a:t>	</a:t>
            </a:r>
          </a:p>
        </p:txBody>
      </p:sp>
      <p:sp>
        <p:nvSpPr>
          <p:cNvPr id="2" name="Espace réservé du pied de page 1">
            <a:extLst>
              <a:ext uri="{FF2B5EF4-FFF2-40B4-BE49-F238E27FC236}">
                <a16:creationId xmlns:a16="http://schemas.microsoft.com/office/drawing/2014/main" id="{2B70D332-C561-4D0F-A8C4-6097AA464677}"/>
              </a:ext>
            </a:extLst>
          </p:cNvPr>
          <p:cNvSpPr>
            <a:spLocks noGrp="1"/>
          </p:cNvSpPr>
          <p:nvPr>
            <p:ph type="ftr" sz="quarter" idx="11"/>
          </p:nvPr>
        </p:nvSpPr>
        <p:spPr>
          <a:xfrm>
            <a:off x="6832723" y="6448251"/>
            <a:ext cx="1483693" cy="365125"/>
          </a:xfrm>
        </p:spPr>
        <p:txBody>
          <a:bodyPr/>
          <a:lstStyle/>
          <a:p>
            <a:pPr>
              <a:defRPr/>
            </a:pPr>
            <a:r>
              <a:rPr lang="fr-CA" altLang="en-US" dirty="0"/>
              <a:t>© Saint-Arnaud,   2018  </a:t>
            </a:r>
          </a:p>
        </p:txBody>
      </p:sp>
    </p:spTree>
    <p:extLst>
      <p:ext uri="{BB962C8B-B14F-4D97-AF65-F5344CB8AC3E}">
        <p14:creationId xmlns:p14="http://schemas.microsoft.com/office/powerpoint/2010/main" val="5127510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Circuit</Template>
  <TotalTime>4202</TotalTime>
  <Words>3278</Words>
  <Application>Microsoft Office PowerPoint</Application>
  <PresentationFormat>Affichage à l'écran (4:3)</PresentationFormat>
  <Paragraphs>322</Paragraphs>
  <Slides>32</Slides>
  <Notes>16</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32</vt:i4>
      </vt:variant>
    </vt:vector>
  </HeadingPairs>
  <TitlesOfParts>
    <vt:vector size="39" baseType="lpstr">
      <vt:lpstr>Arial</vt:lpstr>
      <vt:lpstr>Calibri</vt:lpstr>
      <vt:lpstr>CG Times</vt:lpstr>
      <vt:lpstr>Times New Roman</vt:lpstr>
      <vt:lpstr>Tw Cen MT</vt:lpstr>
      <vt:lpstr>Wingdings</vt:lpstr>
      <vt:lpstr>Circuit</vt:lpstr>
      <vt:lpstr>Méthode de dÉlibÉration, analyse et rÉsolution des problèmEs éthiques en sciences infirmières (DARPÉSI) Partie 1</vt:lpstr>
      <vt:lpstr>Plan de la présentation</vt:lpstr>
      <vt:lpstr>Introduction</vt:lpstr>
      <vt:lpstr>1-Définition des concepts Clés Éthique de la santé</vt:lpstr>
      <vt:lpstr>intervention de santé</vt:lpstr>
      <vt:lpstr>Buts de l’intervention de soin</vt:lpstr>
      <vt:lpstr>Buts de l’intervention en soins infirmiers </vt:lpstr>
      <vt:lpstr>Problème éthique </vt:lpstr>
      <vt:lpstr>Dilemme éthique</vt:lpstr>
      <vt:lpstr>Dilemme éthique</vt:lpstr>
      <vt:lpstr>La situation de Madame B.</vt:lpstr>
      <vt:lpstr>La situation de Madame B. (suite)</vt:lpstr>
      <vt:lpstr>La situation de Madame B. (suite)</vt:lpstr>
      <vt:lpstr>Problèmes éthiques </vt:lpstr>
      <vt:lpstr>Dilemme éthique</vt:lpstr>
      <vt:lpstr>2-Types de repères et méthodes d’analyse </vt:lpstr>
      <vt:lpstr>2.1-Les repères EMPIRIQUES et la casuistique</vt:lpstr>
      <vt:lpstr> 2.11-Indications de santé</vt:lpstr>
      <vt:lpstr> 2.12-Volontés du patient</vt:lpstr>
      <vt:lpstr> 2.13-Qualité de vie</vt:lpstr>
      <vt:lpstr> 2.14- Contexte</vt:lpstr>
      <vt:lpstr>2.2-Repères déontologiques  2.21-Code de déontologie  </vt:lpstr>
      <vt:lpstr>2.22-Les principes d’éthique de la santé </vt:lpstr>
      <vt:lpstr>Obligation morale et  principes d’Éthique de la santé</vt:lpstr>
      <vt:lpstr>Présentation PowerPoint</vt:lpstr>
      <vt:lpstr> Caring</vt:lpstr>
      <vt:lpstr> Base philosophique</vt:lpstr>
      <vt:lpstr>Dans la pratique </vt:lpstr>
      <vt:lpstr> Bienfaisance</vt:lpstr>
      <vt:lpstr>   Base philosophique du principe de bienfaisance   </vt:lpstr>
      <vt:lpstr> Évaluation des bénéfices</vt:lpstr>
      <vt:lpstr>Dans la pratique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BIE 6008: Éthique clinique Casuistique et approche par principes</dc:title>
  <dc:creator>NOM</dc:creator>
  <cp:lastModifiedBy>Marsan Charles</cp:lastModifiedBy>
  <cp:revision>120</cp:revision>
  <dcterms:created xsi:type="dcterms:W3CDTF">2012-09-19T01:42:56Z</dcterms:created>
  <dcterms:modified xsi:type="dcterms:W3CDTF">2021-01-09T14:10:17Z</dcterms:modified>
</cp:coreProperties>
</file>